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6" r:id="rId6"/>
    <p:sldId id="265" r:id="rId7"/>
    <p:sldId id="264" r:id="rId8"/>
    <p:sldId id="263" r:id="rId9"/>
    <p:sldId id="262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408"/>
    <p:restoredTop sz="94636"/>
  </p:normalViewPr>
  <p:slideViewPr>
    <p:cSldViewPr>
      <p:cViewPr varScale="1">
        <p:scale>
          <a:sx n="80" d="100"/>
          <a:sy n="80" d="100"/>
        </p:scale>
        <p:origin x="19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9A94-2B82-204D-88BB-379E4680CACA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0C0B8-D68C-4743-8A40-3EA3B956F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3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construction is </a:t>
            </a:r>
            <a:r>
              <a:rPr lang="en-US" dirty="0" err="1" smtClean="0"/>
              <a:t>acc</a:t>
            </a:r>
            <a:r>
              <a:rPr lang="en-US" baseline="0" dirty="0" smtClean="0"/>
              <a:t> and inf. </a:t>
            </a:r>
          </a:p>
          <a:p>
            <a:r>
              <a:rPr lang="en-US" baseline="0" dirty="0" smtClean="0"/>
              <a:t>can find this in English</a:t>
            </a:r>
          </a:p>
          <a:p>
            <a:r>
              <a:rPr lang="en-US" baseline="0" dirty="0" smtClean="0"/>
              <a:t>I believe him to be clever</a:t>
            </a:r>
          </a:p>
          <a:p>
            <a:r>
              <a:rPr lang="en-US" baseline="0" dirty="0" smtClean="0"/>
              <a:t>I believe that he is clever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C0B8-D68C-4743-8A40-3EA3B956F3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C0B8-D68C-4743-8A40-3EA3B956F3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8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 about </a:t>
            </a:r>
            <a:r>
              <a:rPr lang="en-US" dirty="0" err="1" smtClean="0"/>
              <a:t>this?n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0C0B8-D68C-4743-8A40-3EA3B956F3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85800"/>
            <a:ext cx="7543800" cy="5410200"/>
          </a:xfrm>
        </p:spPr>
        <p:txBody>
          <a:bodyPr>
            <a:normAutofit/>
          </a:bodyPr>
          <a:lstStyle/>
          <a:p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Teaching 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Indirect Statements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5720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The teacher said that she was </a:t>
            </a:r>
            <a:r>
              <a:rPr lang="en-US" dirty="0" smtClean="0"/>
              <a:t>happy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magistra</a:t>
            </a:r>
            <a:r>
              <a:rPr lang="en-US" dirty="0"/>
              <a:t> </a:t>
            </a:r>
            <a:r>
              <a:rPr lang="en-US" dirty="0" err="1"/>
              <a:t>dixit</a:t>
            </a:r>
            <a:r>
              <a:rPr lang="en-US" dirty="0"/>
              <a:t>  </a:t>
            </a:r>
            <a:r>
              <a:rPr lang="en-US" dirty="0">
                <a:solidFill>
                  <a:srgbClr val="FFC000"/>
                </a:solidFill>
              </a:rPr>
              <a:t>se</a:t>
            </a:r>
            <a:r>
              <a:rPr lang="en-US" dirty="0"/>
              <a:t> </a:t>
            </a:r>
            <a:r>
              <a:rPr lang="en-US" dirty="0" err="1"/>
              <a:t>laetam</a:t>
            </a:r>
            <a:r>
              <a:rPr lang="en-US" dirty="0"/>
              <a:t> </a:t>
            </a:r>
            <a:r>
              <a:rPr lang="en-US" dirty="0" err="1" smtClean="0"/>
              <a:t>esse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magistra</a:t>
            </a:r>
            <a:r>
              <a:rPr lang="en-US" dirty="0" smtClean="0"/>
              <a:t> </a:t>
            </a:r>
            <a:r>
              <a:rPr lang="en-US" dirty="0" err="1"/>
              <a:t>dixit</a:t>
            </a:r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eam</a:t>
            </a:r>
            <a:r>
              <a:rPr lang="en-US" dirty="0"/>
              <a:t> </a:t>
            </a:r>
            <a:r>
              <a:rPr lang="en-US" dirty="0" err="1"/>
              <a:t>laetam</a:t>
            </a:r>
            <a:r>
              <a:rPr lang="en-US" dirty="0"/>
              <a:t> </a:t>
            </a:r>
            <a:r>
              <a:rPr lang="en-US" dirty="0" err="1"/>
              <a:t>esse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800600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Verbs of promising / hoping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a future </a:t>
            </a:r>
            <a:r>
              <a:rPr lang="en-US" dirty="0" smtClean="0"/>
              <a:t>infinitive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spero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Romam</a:t>
            </a:r>
            <a:r>
              <a:rPr lang="en-US" dirty="0"/>
              <a:t> </a:t>
            </a:r>
            <a:r>
              <a:rPr lang="en-US" dirty="0" err="1"/>
              <a:t>mox</a:t>
            </a:r>
            <a:r>
              <a:rPr lang="en-US" dirty="0"/>
              <a:t> </a:t>
            </a:r>
            <a:r>
              <a:rPr lang="en-US" dirty="0" err="1"/>
              <a:t>visurum</a:t>
            </a:r>
            <a:r>
              <a:rPr lang="en-US" dirty="0"/>
              <a:t> </a:t>
            </a:r>
            <a:r>
              <a:rPr lang="en-US" dirty="0" err="1"/>
              <a:t>esse</a:t>
            </a:r>
            <a:endParaRPr lang="en-US" dirty="0"/>
          </a:p>
          <a:p>
            <a:endParaRPr lang="en-US" dirty="0"/>
          </a:p>
          <a:p>
            <a:r>
              <a:rPr lang="en-US" dirty="0"/>
              <a:t>I hope you to be about to see Rome </a:t>
            </a:r>
            <a:r>
              <a:rPr lang="en-US" dirty="0" smtClean="0"/>
              <a:t>soon</a:t>
            </a:r>
            <a:endParaRPr lang="en-US" dirty="0"/>
          </a:p>
          <a:p>
            <a:r>
              <a:rPr lang="en-US" dirty="0"/>
              <a:t>I hope that you will soon see </a:t>
            </a:r>
            <a:r>
              <a:rPr lang="en-US" dirty="0" smtClean="0"/>
              <a:t>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9906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Present:	</a:t>
            </a:r>
            <a:r>
              <a:rPr lang="en-US" sz="4000" dirty="0" err="1" smtClean="0">
                <a:solidFill>
                  <a:srgbClr val="FFC000"/>
                </a:solidFill>
              </a:rPr>
              <a:t>amare</a:t>
            </a:r>
            <a:r>
              <a:rPr lang="en-US" sz="4000" dirty="0" smtClean="0"/>
              <a:t> – to love</a:t>
            </a:r>
          </a:p>
          <a:p>
            <a:pPr marL="0" indent="0">
              <a:buNone/>
            </a:pPr>
            <a:r>
              <a:rPr lang="en-US" sz="4000" dirty="0" smtClean="0"/>
              <a:t>			</a:t>
            </a:r>
            <a:r>
              <a:rPr lang="en-US" sz="4000" dirty="0" err="1" smtClean="0">
                <a:solidFill>
                  <a:srgbClr val="FFC000"/>
                </a:solidFill>
              </a:rPr>
              <a:t>amari</a:t>
            </a:r>
            <a:r>
              <a:rPr lang="en-US" sz="4000" dirty="0" smtClean="0"/>
              <a:t> – to be loved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Perfect:	</a:t>
            </a:r>
            <a:r>
              <a:rPr lang="en-US" dirty="0" err="1" smtClean="0">
                <a:solidFill>
                  <a:srgbClr val="FFC000"/>
                </a:solidFill>
              </a:rPr>
              <a:t>amavisse</a:t>
            </a:r>
            <a:r>
              <a:rPr lang="en-US" dirty="0" smtClean="0"/>
              <a:t> – to have loved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	</a:t>
            </a:r>
            <a:r>
              <a:rPr lang="en-US" dirty="0" err="1" smtClean="0">
                <a:solidFill>
                  <a:srgbClr val="FFC000"/>
                </a:solidFill>
              </a:rPr>
              <a:t>amatus</a:t>
            </a:r>
            <a:r>
              <a:rPr lang="en-US" dirty="0" smtClean="0">
                <a:solidFill>
                  <a:srgbClr val="FFC000"/>
                </a:solidFill>
              </a:rPr>
              <a:t>-a-um </a:t>
            </a:r>
            <a:r>
              <a:rPr lang="en-US" dirty="0" err="1" smtClean="0">
                <a:solidFill>
                  <a:srgbClr val="FFC000"/>
                </a:solidFill>
              </a:rPr>
              <a:t>esse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– to 				have been loved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 smtClean="0"/>
              <a:t>Future:</a:t>
            </a:r>
            <a:r>
              <a:rPr lang="en-US" dirty="0" smtClean="0"/>
              <a:t>		</a:t>
            </a:r>
            <a:r>
              <a:rPr lang="en-US" dirty="0" err="1" smtClean="0">
                <a:solidFill>
                  <a:srgbClr val="FFC000"/>
                </a:solidFill>
              </a:rPr>
              <a:t>amaturus</a:t>
            </a:r>
            <a:r>
              <a:rPr lang="en-US" dirty="0" smtClean="0">
                <a:solidFill>
                  <a:srgbClr val="FFC000"/>
                </a:solidFill>
              </a:rPr>
              <a:t>-a-um </a:t>
            </a:r>
            <a:r>
              <a:rPr lang="en-US" dirty="0" err="1" smtClean="0">
                <a:solidFill>
                  <a:srgbClr val="FFC000"/>
                </a:solidFill>
              </a:rPr>
              <a:t>esse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– 				to be about to love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580063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dog is sleeping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DIRECT STATEMENT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girl says that the dog is sleeping</a:t>
            </a:r>
          </a:p>
          <a:p>
            <a:r>
              <a:rPr lang="en-US" dirty="0"/>
              <a:t>The girl thinks that the dog is sleeping</a:t>
            </a:r>
          </a:p>
          <a:p>
            <a:r>
              <a:rPr lang="en-US" dirty="0"/>
              <a:t>The girl believes that the dog is </a:t>
            </a:r>
            <a:r>
              <a:rPr lang="en-US" dirty="0" smtClean="0"/>
              <a:t>sleeping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INDIRECT STATEMENTS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572000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1143000"/>
            <a:ext cx="3439731" cy="4525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599" y="4952439"/>
            <a:ext cx="1660589" cy="1660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" y="457200"/>
            <a:ext cx="25908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n</a:t>
            </a:r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untio</a:t>
            </a:r>
            <a:endParaRPr lang="en-US" sz="3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</a:t>
            </a:r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ntellego</a:t>
            </a:r>
            <a:endParaRPr lang="en-US" sz="3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r</a:t>
            </a:r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espondeo</a:t>
            </a:r>
            <a:endParaRPr lang="en-US" sz="3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v</a:t>
            </a:r>
            <a:r>
              <a:rPr lang="en-US" sz="36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ideo</a:t>
            </a: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a</a:t>
            </a:r>
            <a:r>
              <a:rPr lang="en-US" sz="36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udio</a:t>
            </a: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puto</a:t>
            </a:r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5560" y="0"/>
            <a:ext cx="2616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cognosco</a:t>
            </a:r>
            <a:endParaRPr lang="en-US" sz="3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p</a:t>
            </a:r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romitto</a:t>
            </a:r>
            <a:endParaRPr lang="en-US" sz="3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redo</a:t>
            </a: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s</a:t>
            </a:r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entio</a:t>
            </a:r>
            <a:endParaRPr lang="en-US" sz="3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endParaRPr lang="en-US" sz="36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n</a:t>
            </a:r>
            <a:r>
              <a:rPr lang="en-US" sz="36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arro</a:t>
            </a:r>
            <a:endParaRPr lang="en-US" sz="3600" dirty="0" smtClean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04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dico</a:t>
            </a:r>
            <a:endParaRPr lang="en-US" sz="4000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r>
              <a:rPr lang="en-US" dirty="0" err="1" smtClean="0"/>
              <a:t>puella</a:t>
            </a:r>
            <a:r>
              <a:rPr lang="en-US" dirty="0" smtClean="0"/>
              <a:t> </a:t>
            </a:r>
            <a:r>
              <a:rPr lang="en-US" dirty="0"/>
              <a:t>dicit </a:t>
            </a:r>
            <a:r>
              <a:rPr lang="en-US" dirty="0" err="1" smtClean="0"/>
              <a:t>canem</a:t>
            </a:r>
            <a:r>
              <a:rPr lang="en-US" dirty="0" smtClean="0"/>
              <a:t> </a:t>
            </a:r>
            <a:r>
              <a:rPr lang="en-US" dirty="0" err="1" smtClean="0"/>
              <a:t>dormire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girl </a:t>
            </a:r>
            <a:r>
              <a:rPr lang="en-US" dirty="0"/>
              <a:t>says the </a:t>
            </a:r>
            <a:r>
              <a:rPr lang="en-US" dirty="0" smtClean="0"/>
              <a:t>dog </a:t>
            </a:r>
            <a:r>
              <a:rPr lang="en-US" dirty="0"/>
              <a:t>to be </a:t>
            </a:r>
            <a:r>
              <a:rPr lang="en-US" dirty="0" smtClean="0"/>
              <a:t>sleeping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girl </a:t>
            </a:r>
            <a:r>
              <a:rPr lang="en-US" dirty="0"/>
              <a:t>says that the </a:t>
            </a:r>
            <a:r>
              <a:rPr lang="en-US" dirty="0" smtClean="0"/>
              <a:t>dog </a:t>
            </a:r>
            <a:r>
              <a:rPr lang="en-US" dirty="0"/>
              <a:t>is </a:t>
            </a:r>
            <a:r>
              <a:rPr lang="en-US" dirty="0" smtClean="0"/>
              <a:t>sleeping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4724400"/>
            <a:ext cx="1660589" cy="16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scio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 smtClean="0"/>
              <a:t>callidum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 know him to be </a:t>
            </a:r>
            <a:r>
              <a:rPr lang="en-US" dirty="0" smtClean="0"/>
              <a:t>clever</a:t>
            </a:r>
            <a:endParaRPr lang="en-US" dirty="0"/>
          </a:p>
          <a:p>
            <a:r>
              <a:rPr lang="en-US" dirty="0"/>
              <a:t>I know that he is </a:t>
            </a:r>
            <a:r>
              <a:rPr lang="en-US" dirty="0" smtClean="0"/>
              <a:t>clever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724400"/>
            <a:ext cx="1660589" cy="16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 err="1" smtClean="0"/>
              <a:t>puella</a:t>
            </a:r>
            <a:r>
              <a:rPr lang="en-US" dirty="0" smtClean="0"/>
              <a:t> </a:t>
            </a:r>
            <a:r>
              <a:rPr lang="en-US" dirty="0" err="1"/>
              <a:t>dixit</a:t>
            </a:r>
            <a:r>
              <a:rPr lang="en-US" dirty="0"/>
              <a:t> </a:t>
            </a:r>
            <a:r>
              <a:rPr lang="en-US" dirty="0" err="1" smtClean="0"/>
              <a:t>canem</a:t>
            </a:r>
            <a:r>
              <a:rPr lang="en-US" dirty="0" smtClean="0"/>
              <a:t> </a:t>
            </a:r>
            <a:r>
              <a:rPr lang="en-US" dirty="0" err="1" smtClean="0"/>
              <a:t>dormire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girl </a:t>
            </a:r>
            <a:r>
              <a:rPr lang="en-US" dirty="0"/>
              <a:t>said the </a:t>
            </a:r>
            <a:r>
              <a:rPr lang="en-US" dirty="0" smtClean="0"/>
              <a:t>dog </a:t>
            </a:r>
            <a:r>
              <a:rPr lang="en-US" dirty="0"/>
              <a:t>to </a:t>
            </a:r>
            <a:r>
              <a:rPr lang="en-US" dirty="0" smtClean="0"/>
              <a:t>sleep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girl </a:t>
            </a:r>
            <a:r>
              <a:rPr lang="en-US" dirty="0"/>
              <a:t>said that the </a:t>
            </a:r>
            <a:r>
              <a:rPr lang="en-US" dirty="0" smtClean="0"/>
              <a:t>dog </a:t>
            </a:r>
            <a:r>
              <a:rPr lang="en-US" dirty="0"/>
              <a:t>was </a:t>
            </a:r>
            <a:r>
              <a:rPr lang="en-US" dirty="0" smtClean="0"/>
              <a:t>sleeping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24400"/>
            <a:ext cx="1660589" cy="16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525963"/>
          </a:xfrm>
        </p:spPr>
        <p:txBody>
          <a:bodyPr/>
          <a:lstStyle/>
          <a:p>
            <a:r>
              <a:rPr lang="en-US" dirty="0" err="1" smtClean="0"/>
              <a:t>puella</a:t>
            </a:r>
            <a:r>
              <a:rPr lang="en-US" dirty="0" smtClean="0"/>
              <a:t> </a:t>
            </a:r>
            <a:r>
              <a:rPr lang="en-US" dirty="0" err="1"/>
              <a:t>dixit</a:t>
            </a:r>
            <a:r>
              <a:rPr lang="en-US" dirty="0"/>
              <a:t> </a:t>
            </a:r>
            <a:r>
              <a:rPr lang="en-US" dirty="0" err="1" smtClean="0"/>
              <a:t>canem</a:t>
            </a:r>
            <a:r>
              <a:rPr lang="en-US" dirty="0" smtClean="0"/>
              <a:t> </a:t>
            </a:r>
            <a:r>
              <a:rPr lang="en-US" dirty="0" err="1" smtClean="0"/>
              <a:t>dormivisse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girl </a:t>
            </a:r>
            <a:r>
              <a:rPr lang="en-US" dirty="0"/>
              <a:t>said the </a:t>
            </a:r>
            <a:r>
              <a:rPr lang="en-US" dirty="0" smtClean="0"/>
              <a:t>dog </a:t>
            </a:r>
            <a:r>
              <a:rPr lang="en-US" dirty="0"/>
              <a:t>to have </a:t>
            </a:r>
            <a:r>
              <a:rPr lang="en-US" dirty="0" smtClean="0"/>
              <a:t>slept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girl </a:t>
            </a:r>
            <a:r>
              <a:rPr lang="en-US" dirty="0"/>
              <a:t>said that the </a:t>
            </a:r>
            <a:r>
              <a:rPr lang="en-US" dirty="0" smtClean="0"/>
              <a:t>dog </a:t>
            </a:r>
            <a:r>
              <a:rPr lang="en-US" dirty="0"/>
              <a:t>had </a:t>
            </a:r>
            <a:r>
              <a:rPr lang="en-US" dirty="0" smtClean="0"/>
              <a:t>slept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724400"/>
            <a:ext cx="1660589" cy="16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rex </a:t>
            </a:r>
            <a:r>
              <a:rPr lang="en-US" dirty="0" err="1"/>
              <a:t>putavit</a:t>
            </a:r>
            <a:r>
              <a:rPr lang="en-US" dirty="0"/>
              <a:t> </a:t>
            </a:r>
            <a:r>
              <a:rPr lang="en-US" dirty="0" err="1"/>
              <a:t>canem</a:t>
            </a:r>
            <a:r>
              <a:rPr lang="en-US" dirty="0"/>
              <a:t> </a:t>
            </a:r>
            <a:r>
              <a:rPr lang="en-US" dirty="0" err="1" smtClean="0"/>
              <a:t>fugisse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king thought the dog to have fled</a:t>
            </a:r>
          </a:p>
          <a:p>
            <a:r>
              <a:rPr lang="en-US" dirty="0"/>
              <a:t>The king thought </a:t>
            </a:r>
            <a:r>
              <a:rPr lang="en-US" dirty="0" smtClean="0"/>
              <a:t>that the </a:t>
            </a:r>
            <a:r>
              <a:rPr lang="en-US" dirty="0"/>
              <a:t>dog had fled.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800600"/>
            <a:ext cx="1660589" cy="16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225</Words>
  <Application>Microsoft Macintosh PowerPoint</Application>
  <PresentationFormat>On-screen Show (4:3)</PresentationFormat>
  <Paragraphs>84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Segoe Print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Verbs of promising / hoping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Hannah Murray</cp:lastModifiedBy>
  <cp:revision>19</cp:revision>
  <dcterms:created xsi:type="dcterms:W3CDTF">2012-07-05T13:18:19Z</dcterms:created>
  <dcterms:modified xsi:type="dcterms:W3CDTF">2016-11-12T10:53:25Z</dcterms:modified>
</cp:coreProperties>
</file>