
<file path=[Content_Types].xml><?xml version="1.0" encoding="utf-8"?>
<Types xmlns="http://schemas.openxmlformats.org/package/2006/content-types">
  <Default Extension="xml" ContentType="application/xml"/>
  <Default Extension="jpeg" ContentType="image/jpeg"/>
  <Default Extension="wdp" ContentType="image/vnd.ms-photo"/>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72" r:id="rId3"/>
    <p:sldId id="257" r:id="rId4"/>
    <p:sldId id="258" r:id="rId5"/>
    <p:sldId id="259" r:id="rId6"/>
    <p:sldId id="263" r:id="rId7"/>
    <p:sldId id="264" r:id="rId8"/>
    <p:sldId id="266" r:id="rId9"/>
    <p:sldId id="267" r:id="rId10"/>
    <p:sldId id="268" r:id="rId11"/>
    <p:sldId id="269" r:id="rId12"/>
    <p:sldId id="270" r:id="rId13"/>
    <p:sldId id="271" r:id="rId14"/>
    <p:sldId id="273"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91"/>
    <p:restoredTop sz="94636"/>
  </p:normalViewPr>
  <p:slideViewPr>
    <p:cSldViewPr>
      <p:cViewPr varScale="1">
        <p:scale>
          <a:sx n="84" d="100"/>
          <a:sy n="84" d="100"/>
        </p:scale>
        <p:origin x="1968"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p:scale>
          <a:sx n="132" d="100"/>
          <a:sy n="132" d="100"/>
        </p:scale>
        <p:origin x="2616" y="14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9E8A7F-2AF8-704F-B109-8DE242B83485}" type="datetimeFigureOut">
              <a:rPr lang="en-US" smtClean="0"/>
              <a:t>11/12/16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B67CA7-0A6F-DD42-9ACF-C2BF6C37B4AE}" type="slidenum">
              <a:rPr lang="en-US" smtClean="0"/>
              <a:t>‹#›</a:t>
            </a:fld>
            <a:endParaRPr lang="en-US"/>
          </a:p>
        </p:txBody>
      </p:sp>
    </p:spTree>
    <p:extLst>
      <p:ext uri="{BB962C8B-B14F-4D97-AF65-F5344CB8AC3E}">
        <p14:creationId xmlns:p14="http://schemas.microsoft.com/office/powerpoint/2010/main" val="2124058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FC1D6F-E7D0-C841-8069-27D24FD67DFD}" type="datetimeFigureOut">
              <a:rPr lang="en-US" smtClean="0"/>
              <a:t>11/12/16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65D6FC-8D08-0A4E-BBDD-392BEC0C2C8B}" type="slidenum">
              <a:rPr lang="en-US" smtClean="0"/>
              <a:t>‹#›</a:t>
            </a:fld>
            <a:endParaRPr lang="en-US"/>
          </a:p>
        </p:txBody>
      </p:sp>
    </p:spTree>
    <p:extLst>
      <p:ext uri="{BB962C8B-B14F-4D97-AF65-F5344CB8AC3E}">
        <p14:creationId xmlns:p14="http://schemas.microsoft.com/office/powerpoint/2010/main" val="858357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Hello.  My name is Hannah Murray and I teach Latin and Greek at </a:t>
            </a:r>
            <a:r>
              <a:rPr lang="en-US" sz="1200" u="none" kern="1200" baseline="0" dirty="0" err="1" smtClean="0">
                <a:solidFill>
                  <a:schemeClr val="tx1"/>
                </a:solidFill>
                <a:latin typeface="+mn-lt"/>
                <a:ea typeface="+mn-ea"/>
                <a:cs typeface="+mn-cs"/>
              </a:rPr>
              <a:t>Headington</a:t>
            </a:r>
            <a:r>
              <a:rPr lang="en-US" sz="1200" u="none" kern="1200" baseline="0" dirty="0" smtClean="0">
                <a:solidFill>
                  <a:schemeClr val="tx1"/>
                </a:solidFill>
                <a:latin typeface="+mn-lt"/>
                <a:ea typeface="+mn-ea"/>
                <a:cs typeface="+mn-cs"/>
              </a:rPr>
              <a:t> School in Oxford and have also been part of the team teaching Latin GCSE at the University of Oxford’s Saturday Latin Teaching Scheme.</a:t>
            </a:r>
          </a:p>
          <a:p>
            <a:endParaRPr lang="en-US" sz="1200" u="none" kern="1200" baseline="0" dirty="0" smtClean="0">
              <a:solidFill>
                <a:schemeClr val="tx1"/>
              </a:solidFill>
              <a:latin typeface="+mn-lt"/>
              <a:ea typeface="+mn-ea"/>
              <a:cs typeface="+mn-cs"/>
            </a:endParaRPr>
          </a:p>
          <a:p>
            <a:r>
              <a:rPr lang="en-US" sz="1200" u="none" kern="1200" baseline="0" dirty="0" smtClean="0">
                <a:solidFill>
                  <a:schemeClr val="tx1"/>
                </a:solidFill>
                <a:latin typeface="+mn-lt"/>
                <a:ea typeface="+mn-ea"/>
                <a:cs typeface="+mn-cs"/>
              </a:rPr>
              <a:t>This is part of a series of pedagogical videos for Classics in Communities. These videos cover a variety of topics on teaching Latin and Greek and will be available on the Classics in Communities website.</a:t>
            </a:r>
          </a:p>
          <a:p>
            <a:endParaRPr lang="en-US" sz="1200" u="none" kern="1200" baseline="0" dirty="0" smtClean="0">
              <a:solidFill>
                <a:schemeClr val="tx1"/>
              </a:solidFill>
              <a:latin typeface="+mn-lt"/>
              <a:ea typeface="+mn-ea"/>
              <a:cs typeface="+mn-cs"/>
            </a:endParaRPr>
          </a:p>
          <a:p>
            <a:r>
              <a:rPr lang="en-US" sz="1200" u="none" kern="1200" baseline="0" dirty="0" smtClean="0">
                <a:solidFill>
                  <a:schemeClr val="tx1"/>
                </a:solidFill>
                <a:latin typeface="+mn-lt"/>
                <a:ea typeface="+mn-ea"/>
                <a:cs typeface="+mn-cs"/>
              </a:rPr>
              <a:t>Today this video will cover teaching the Ablative Absolute at a level required at GCSE.</a:t>
            </a:r>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1</a:t>
            </a:fld>
            <a:endParaRPr lang="en-US"/>
          </a:p>
        </p:txBody>
      </p:sp>
    </p:spTree>
    <p:extLst>
      <p:ext uri="{BB962C8B-B14F-4D97-AF65-F5344CB8AC3E}">
        <p14:creationId xmlns:p14="http://schemas.microsoft.com/office/powerpoint/2010/main" val="1430830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err="1" smtClean="0">
                <a:solidFill>
                  <a:schemeClr val="tx1"/>
                </a:solidFill>
                <a:latin typeface="+mn-lt"/>
                <a:ea typeface="+mn-ea"/>
                <a:cs typeface="+mn-cs"/>
              </a:rPr>
              <a:t>mure</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saliente</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pueri</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exclamaverunt</a:t>
            </a:r>
            <a:r>
              <a:rPr lang="en-US" sz="1200" u="none" kern="1200" baseline="0" dirty="0" smtClean="0">
                <a:solidFill>
                  <a:schemeClr val="tx1"/>
                </a:solidFill>
                <a:latin typeface="+mn-lt"/>
                <a:ea typeface="+mn-ea"/>
                <a:cs typeface="+mn-cs"/>
              </a:rPr>
              <a:t>.</a:t>
            </a:r>
          </a:p>
          <a:p>
            <a:r>
              <a:rPr lang="en-US" sz="1200" u="none" kern="1200" baseline="0" dirty="0" smtClean="0">
                <a:solidFill>
                  <a:schemeClr val="tx1"/>
                </a:solidFill>
                <a:latin typeface="+mn-lt"/>
                <a:ea typeface="+mn-ea"/>
                <a:cs typeface="+mn-cs"/>
              </a:rPr>
              <a:t>With the mouse jumping, the children shouted out.</a:t>
            </a:r>
          </a:p>
          <a:p>
            <a:r>
              <a:rPr lang="en-US" sz="1200" u="none" kern="1200" baseline="0" dirty="0" smtClean="0">
                <a:solidFill>
                  <a:schemeClr val="tx1"/>
                </a:solidFill>
                <a:latin typeface="+mn-lt"/>
                <a:ea typeface="+mn-ea"/>
                <a:cs typeface="+mn-cs"/>
              </a:rPr>
              <a:t>While the mouse was jumping, the children shouted out.</a:t>
            </a:r>
          </a:p>
        </p:txBody>
      </p:sp>
      <p:sp>
        <p:nvSpPr>
          <p:cNvPr id="4" name="Slide Number Placeholder 3"/>
          <p:cNvSpPr>
            <a:spLocks noGrp="1"/>
          </p:cNvSpPr>
          <p:nvPr>
            <p:ph type="sldNum" sz="quarter" idx="10"/>
          </p:nvPr>
        </p:nvSpPr>
        <p:spPr/>
        <p:txBody>
          <a:bodyPr/>
          <a:lstStyle/>
          <a:p>
            <a:fld id="{B165D6FC-8D08-0A4E-BBDD-392BEC0C2C8B}" type="slidenum">
              <a:rPr lang="en-US" smtClean="0"/>
              <a:t>11</a:t>
            </a:fld>
            <a:endParaRPr lang="en-US"/>
          </a:p>
        </p:txBody>
      </p:sp>
    </p:spTree>
    <p:extLst>
      <p:ext uri="{BB962C8B-B14F-4D97-AF65-F5344CB8AC3E}">
        <p14:creationId xmlns:p14="http://schemas.microsoft.com/office/powerpoint/2010/main" val="1661423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There is one tricky issue.  You will need to make reference to the ‘e’ ending on </a:t>
            </a:r>
            <a:r>
              <a:rPr lang="en-US" sz="1200" u="none" kern="1200" baseline="0" dirty="0" err="1" smtClean="0">
                <a:solidFill>
                  <a:schemeClr val="tx1"/>
                </a:solidFill>
                <a:latin typeface="+mn-lt"/>
                <a:ea typeface="+mn-ea"/>
                <a:cs typeface="+mn-cs"/>
              </a:rPr>
              <a:t>saliente</a:t>
            </a:r>
            <a:r>
              <a:rPr lang="en-US" sz="1200" u="none" kern="1200" baseline="0" dirty="0" smtClean="0">
                <a:solidFill>
                  <a:schemeClr val="tx1"/>
                </a:solidFill>
                <a:latin typeface="+mn-lt"/>
                <a:ea typeface="+mn-ea"/>
                <a:cs typeface="+mn-cs"/>
              </a:rPr>
              <a:t>.  The present participle normally declines like </a:t>
            </a:r>
            <a:r>
              <a:rPr lang="en-US" sz="1200" u="none" kern="1200" baseline="0" dirty="0" err="1" smtClean="0">
                <a:solidFill>
                  <a:schemeClr val="tx1"/>
                </a:solidFill>
                <a:latin typeface="+mn-lt"/>
                <a:ea typeface="+mn-ea"/>
                <a:cs typeface="+mn-cs"/>
              </a:rPr>
              <a:t>ingens</a:t>
            </a:r>
            <a:r>
              <a:rPr lang="en-US" sz="1200" u="none" kern="1200" baseline="0" dirty="0" smtClean="0">
                <a:solidFill>
                  <a:schemeClr val="tx1"/>
                </a:solidFill>
                <a:latin typeface="+mn-lt"/>
                <a:ea typeface="+mn-ea"/>
                <a:cs typeface="+mn-cs"/>
              </a:rPr>
              <a:t> with an ‘</a:t>
            </a:r>
            <a:r>
              <a:rPr lang="en-US" sz="1200" u="none" kern="1200" baseline="0" dirty="0" err="1" smtClean="0">
                <a:solidFill>
                  <a:schemeClr val="tx1"/>
                </a:solidFill>
                <a:latin typeface="+mn-lt"/>
                <a:ea typeface="+mn-ea"/>
                <a:cs typeface="+mn-cs"/>
              </a:rPr>
              <a:t>i</a:t>
            </a:r>
            <a:r>
              <a:rPr lang="en-US" sz="1200" u="none" kern="1200" baseline="0" dirty="0" smtClean="0">
                <a:solidFill>
                  <a:schemeClr val="tx1"/>
                </a:solidFill>
                <a:latin typeface="+mn-lt"/>
                <a:ea typeface="+mn-ea"/>
                <a:cs typeface="+mn-cs"/>
              </a:rPr>
              <a:t>’ ending in the ablative singular.  When the present participle is used in an ablative absolute, however, it ends in an ‘e’.</a:t>
            </a:r>
          </a:p>
          <a:p>
            <a:r>
              <a:rPr lang="en-US" sz="1200" u="none" kern="1200" baseline="0" dirty="0" smtClean="0">
                <a:solidFill>
                  <a:schemeClr val="tx1"/>
                </a:solidFill>
                <a:latin typeface="+mn-lt"/>
                <a:ea typeface="+mn-ea"/>
                <a:cs typeface="+mn-cs"/>
              </a:rPr>
              <a:t>Compare this to a sentence such as:</a:t>
            </a:r>
          </a:p>
          <a:p>
            <a:r>
              <a:rPr lang="en-US" sz="1200" u="none" kern="1200" baseline="0" dirty="0" err="1" smtClean="0">
                <a:solidFill>
                  <a:schemeClr val="tx1"/>
                </a:solidFill>
                <a:latin typeface="+mn-lt"/>
                <a:ea typeface="+mn-ea"/>
                <a:cs typeface="+mn-cs"/>
              </a:rPr>
              <a:t>ambulabam</a:t>
            </a:r>
            <a:r>
              <a:rPr lang="en-US" sz="1200" u="none" kern="1200" baseline="0" dirty="0" smtClean="0">
                <a:solidFill>
                  <a:schemeClr val="tx1"/>
                </a:solidFill>
                <a:latin typeface="+mn-lt"/>
                <a:ea typeface="+mn-ea"/>
                <a:cs typeface="+mn-cs"/>
              </a:rPr>
              <a:t> cum </a:t>
            </a:r>
            <a:r>
              <a:rPr lang="en-US" sz="1200" u="none" kern="1200" baseline="0" dirty="0" err="1" smtClean="0">
                <a:solidFill>
                  <a:schemeClr val="tx1"/>
                </a:solidFill>
                <a:latin typeface="+mn-lt"/>
                <a:ea typeface="+mn-ea"/>
                <a:cs typeface="+mn-cs"/>
              </a:rPr>
              <a:t>matre</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gaudenti</a:t>
            </a:r>
            <a:r>
              <a:rPr lang="en-US" sz="1200" u="none" kern="1200" baseline="0" dirty="0" smtClean="0">
                <a:solidFill>
                  <a:schemeClr val="tx1"/>
                </a:solidFill>
                <a:latin typeface="+mn-lt"/>
                <a:ea typeface="+mn-ea"/>
                <a:cs typeface="+mn-cs"/>
              </a:rPr>
              <a:t> - I was walking with my mother who was rejoicing.</a:t>
            </a:r>
          </a:p>
          <a:p>
            <a:r>
              <a:rPr lang="en-US" sz="1200" u="none" kern="1200" baseline="0" dirty="0" smtClean="0">
                <a:solidFill>
                  <a:schemeClr val="tx1"/>
                </a:solidFill>
                <a:latin typeface="+mn-lt"/>
                <a:ea typeface="+mn-ea"/>
                <a:cs typeface="+mn-cs"/>
              </a:rPr>
              <a:t>In this context, </a:t>
            </a:r>
            <a:r>
              <a:rPr lang="en-US" sz="1200" u="none" kern="1200" baseline="0" dirty="0" err="1" smtClean="0">
                <a:solidFill>
                  <a:schemeClr val="tx1"/>
                </a:solidFill>
                <a:latin typeface="+mn-lt"/>
                <a:ea typeface="+mn-ea"/>
                <a:cs typeface="+mn-cs"/>
              </a:rPr>
              <a:t>gaudenti</a:t>
            </a:r>
            <a:r>
              <a:rPr lang="en-US" sz="1200" u="none" kern="1200" baseline="0" dirty="0" smtClean="0">
                <a:solidFill>
                  <a:schemeClr val="tx1"/>
                </a:solidFill>
                <a:latin typeface="+mn-lt"/>
                <a:ea typeface="+mn-ea"/>
                <a:cs typeface="+mn-cs"/>
              </a:rPr>
              <a:t> is being used purely as an adjective, hence the   “</a:t>
            </a:r>
            <a:r>
              <a:rPr lang="en-US" sz="1200" u="none" kern="1200" baseline="0" dirty="0" err="1" smtClean="0">
                <a:solidFill>
                  <a:schemeClr val="tx1"/>
                </a:solidFill>
                <a:latin typeface="+mn-lt"/>
                <a:ea typeface="+mn-ea"/>
                <a:cs typeface="+mn-cs"/>
              </a:rPr>
              <a:t>i</a:t>
            </a:r>
            <a:r>
              <a:rPr lang="en-US" sz="1200" u="none" kern="1200" baseline="0" dirty="0" smtClean="0">
                <a:solidFill>
                  <a:schemeClr val="tx1"/>
                </a:solidFill>
                <a:latin typeface="+mn-lt"/>
                <a:ea typeface="+mn-ea"/>
                <a:cs typeface="+mn-cs"/>
              </a:rPr>
              <a:t>” ending.  Were this in ablative absolute we would find “</a:t>
            </a:r>
            <a:r>
              <a:rPr lang="en-US" sz="1200" u="none" kern="1200" baseline="0" dirty="0" err="1" smtClean="0">
                <a:solidFill>
                  <a:schemeClr val="tx1"/>
                </a:solidFill>
                <a:latin typeface="+mn-lt"/>
                <a:ea typeface="+mn-ea"/>
                <a:cs typeface="+mn-cs"/>
              </a:rPr>
              <a:t>matre</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gaudente</a:t>
            </a:r>
            <a:r>
              <a:rPr lang="en-US" sz="1200" u="none" kern="1200" baseline="0" dirty="0" smtClean="0">
                <a:solidFill>
                  <a:schemeClr val="tx1"/>
                </a:solidFill>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12</a:t>
            </a:fld>
            <a:endParaRPr lang="en-US"/>
          </a:p>
        </p:txBody>
      </p:sp>
    </p:spTree>
    <p:extLst>
      <p:ext uri="{BB962C8B-B14F-4D97-AF65-F5344CB8AC3E}">
        <p14:creationId xmlns:p14="http://schemas.microsoft.com/office/powerpoint/2010/main" val="899747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It is important to explain one common form of the Ablative Absolute.  The verb sum does not have a present participle.  The Latin basically pretends it is there and so you have to put “being” in.</a:t>
            </a:r>
          </a:p>
          <a:p>
            <a:r>
              <a:rPr lang="en-US" sz="1200" u="none" kern="1200" baseline="0" dirty="0" smtClean="0">
                <a:solidFill>
                  <a:schemeClr val="tx1"/>
                </a:solidFill>
                <a:latin typeface="+mn-lt"/>
                <a:ea typeface="+mn-ea"/>
                <a:cs typeface="+mn-cs"/>
              </a:rPr>
              <a:t>For example: </a:t>
            </a:r>
            <a:r>
              <a:rPr lang="en-US" sz="1200" u="none" kern="1200" baseline="0" dirty="0" err="1" smtClean="0">
                <a:solidFill>
                  <a:schemeClr val="tx1"/>
                </a:solidFill>
                <a:latin typeface="+mn-lt"/>
                <a:ea typeface="+mn-ea"/>
                <a:cs typeface="+mn-cs"/>
              </a:rPr>
              <a:t>Tarquinio</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rege</a:t>
            </a:r>
            <a:r>
              <a:rPr lang="en-US" sz="1200" u="none" kern="1200" baseline="0" dirty="0" smtClean="0">
                <a:solidFill>
                  <a:schemeClr val="tx1"/>
                </a:solidFill>
                <a:latin typeface="+mn-lt"/>
                <a:ea typeface="+mn-ea"/>
                <a:cs typeface="+mn-cs"/>
              </a:rPr>
              <a:t> - with </a:t>
            </a:r>
            <a:r>
              <a:rPr lang="en-US" sz="1200" u="none" kern="1200" baseline="0" dirty="0" err="1" smtClean="0">
                <a:solidFill>
                  <a:schemeClr val="tx1"/>
                </a:solidFill>
                <a:latin typeface="+mn-lt"/>
                <a:ea typeface="+mn-ea"/>
                <a:cs typeface="+mn-cs"/>
              </a:rPr>
              <a:t>Tarquinius</a:t>
            </a:r>
            <a:r>
              <a:rPr lang="en-US" sz="1200" u="none" kern="1200" baseline="0" dirty="0" smtClean="0">
                <a:solidFill>
                  <a:schemeClr val="tx1"/>
                </a:solidFill>
                <a:latin typeface="+mn-lt"/>
                <a:ea typeface="+mn-ea"/>
                <a:cs typeface="+mn-cs"/>
              </a:rPr>
              <a:t> [being] king</a:t>
            </a:r>
          </a:p>
          <a:p>
            <a:r>
              <a:rPr lang="en-US" sz="1200" u="none" kern="1200" baseline="0" dirty="0" smtClean="0">
                <a:solidFill>
                  <a:schemeClr val="tx1"/>
                </a:solidFill>
                <a:latin typeface="+mn-lt"/>
                <a:ea typeface="+mn-ea"/>
                <a:cs typeface="+mn-cs"/>
              </a:rPr>
              <a:t>		 - when </a:t>
            </a:r>
            <a:r>
              <a:rPr lang="en-US" sz="1200" u="none" kern="1200" baseline="0" dirty="0" err="1" smtClean="0">
                <a:solidFill>
                  <a:schemeClr val="tx1"/>
                </a:solidFill>
                <a:latin typeface="+mn-lt"/>
                <a:ea typeface="+mn-ea"/>
                <a:cs typeface="+mn-cs"/>
              </a:rPr>
              <a:t>Tarquinius</a:t>
            </a:r>
            <a:r>
              <a:rPr lang="en-US" sz="1200" u="none" kern="1200" baseline="0" dirty="0" smtClean="0">
                <a:solidFill>
                  <a:schemeClr val="tx1"/>
                </a:solidFill>
                <a:latin typeface="+mn-lt"/>
                <a:ea typeface="+mn-ea"/>
                <a:cs typeface="+mn-cs"/>
              </a:rPr>
              <a:t> was king</a:t>
            </a:r>
          </a:p>
          <a:p>
            <a:r>
              <a:rPr lang="en-US" sz="1200" u="none" kern="1200" baseline="0" dirty="0" smtClean="0">
                <a:solidFill>
                  <a:schemeClr val="tx1"/>
                </a:solidFill>
                <a:latin typeface="+mn-lt"/>
                <a:ea typeface="+mn-ea"/>
                <a:cs typeface="+mn-cs"/>
              </a:rPr>
              <a:t>or Marco duce - with Marcus [being] leader</a:t>
            </a:r>
          </a:p>
          <a:p>
            <a:r>
              <a:rPr lang="en-US" sz="1200" u="none" kern="1200" baseline="0" dirty="0" smtClean="0">
                <a:solidFill>
                  <a:schemeClr val="tx1"/>
                </a:solidFill>
                <a:latin typeface="+mn-lt"/>
                <a:ea typeface="+mn-ea"/>
                <a:cs typeface="+mn-cs"/>
              </a:rPr>
              <a:t>		 - when Marcus was leader</a:t>
            </a:r>
          </a:p>
          <a:p>
            <a:endParaRPr lang="en-US" sz="1200" u="none" kern="1200" baseline="0" dirty="0" smtClean="0">
              <a:solidFill>
                <a:schemeClr val="tx1"/>
              </a:solidFill>
              <a:latin typeface="+mn-lt"/>
              <a:ea typeface="+mn-ea"/>
              <a:cs typeface="+mn-cs"/>
            </a:endParaRPr>
          </a:p>
          <a:p>
            <a:r>
              <a:rPr lang="en-US" sz="1200" u="none" kern="1200" baseline="0" dirty="0" smtClean="0">
                <a:solidFill>
                  <a:schemeClr val="tx1"/>
                </a:solidFill>
                <a:latin typeface="+mn-lt"/>
                <a:ea typeface="+mn-ea"/>
                <a:cs typeface="+mn-cs"/>
              </a:rPr>
              <a:t>Often Ablative Absolutes appear at the start of sentences and they might be more easy to spot if your text puts commas around the construction. </a:t>
            </a:r>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13</a:t>
            </a:fld>
            <a:endParaRPr lang="en-US"/>
          </a:p>
        </p:txBody>
      </p:sp>
    </p:spTree>
    <p:extLst>
      <p:ext uri="{BB962C8B-B14F-4D97-AF65-F5344CB8AC3E}">
        <p14:creationId xmlns:p14="http://schemas.microsoft.com/office/powerpoint/2010/main" val="46300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This is a construction much loved by the Latin language.  </a:t>
            </a:r>
          </a:p>
          <a:p>
            <a:r>
              <a:rPr lang="en-US" sz="1200" u="none" kern="1200" baseline="0" dirty="0" smtClean="0">
                <a:solidFill>
                  <a:schemeClr val="tx1"/>
                </a:solidFill>
                <a:latin typeface="+mn-lt"/>
                <a:ea typeface="+mn-ea"/>
                <a:cs typeface="+mn-cs"/>
              </a:rPr>
              <a:t>In its simplest form it consists of a noun and participle, both in the ablative case.</a:t>
            </a:r>
          </a:p>
          <a:p>
            <a:endParaRPr lang="en-US" sz="1200" u="none" kern="1200" baseline="0" dirty="0" smtClean="0">
              <a:solidFill>
                <a:schemeClr val="tx1"/>
              </a:solidFill>
              <a:latin typeface="+mn-lt"/>
              <a:ea typeface="+mn-ea"/>
              <a:cs typeface="+mn-cs"/>
            </a:endParaRPr>
          </a:p>
          <a:p>
            <a:r>
              <a:rPr lang="en-US" sz="1200" u="none" kern="1200" baseline="0" dirty="0" smtClean="0">
                <a:solidFill>
                  <a:schemeClr val="tx1"/>
                </a:solidFill>
                <a:latin typeface="+mn-lt"/>
                <a:ea typeface="+mn-ea"/>
                <a:cs typeface="+mn-cs"/>
              </a:rPr>
              <a:t>Before you begin to introduce this </a:t>
            </a:r>
            <a:r>
              <a:rPr lang="en-US" sz="1200" u="none" kern="1200" baseline="0" dirty="0" err="1" smtClean="0">
                <a:solidFill>
                  <a:schemeClr val="tx1"/>
                </a:solidFill>
                <a:latin typeface="+mn-lt"/>
                <a:ea typeface="+mn-ea"/>
                <a:cs typeface="+mn-cs"/>
              </a:rPr>
              <a:t>xxxxxxx</a:t>
            </a:r>
            <a:r>
              <a:rPr lang="en-US" sz="1200" u="none" kern="1200" baseline="0" dirty="0" smtClean="0">
                <a:solidFill>
                  <a:schemeClr val="tx1"/>
                </a:solidFill>
                <a:latin typeface="+mn-lt"/>
                <a:ea typeface="+mn-ea"/>
                <a:cs typeface="+mn-cs"/>
              </a:rPr>
              <a:t>, you need to make sure your students are confident with the three participles which exist in Latin: </a:t>
            </a:r>
          </a:p>
          <a:p>
            <a:r>
              <a:rPr lang="en-US" sz="1200" u="none"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2</a:t>
            </a:fld>
            <a:endParaRPr lang="en-US"/>
          </a:p>
        </p:txBody>
      </p:sp>
    </p:spTree>
    <p:extLst>
      <p:ext uri="{BB962C8B-B14F-4D97-AF65-F5344CB8AC3E}">
        <p14:creationId xmlns:p14="http://schemas.microsoft.com/office/powerpoint/2010/main" val="1101097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kern="1200" baseline="0" dirty="0" smtClean="0">
                <a:solidFill>
                  <a:schemeClr val="tx1"/>
                </a:solidFill>
                <a:latin typeface="+mn-lt"/>
                <a:ea typeface="+mn-ea"/>
                <a:cs typeface="+mn-cs"/>
              </a:rPr>
              <a:t>And do stress that a participle is an adjective.  As such, it will always agree in number, gender and case with the noun it describes.</a:t>
            </a:r>
          </a:p>
          <a:p>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3</a:t>
            </a:fld>
            <a:endParaRPr lang="en-US"/>
          </a:p>
        </p:txBody>
      </p:sp>
    </p:spTree>
    <p:extLst>
      <p:ext uri="{BB962C8B-B14F-4D97-AF65-F5344CB8AC3E}">
        <p14:creationId xmlns:p14="http://schemas.microsoft.com/office/powerpoint/2010/main" val="2129143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I always start off by introducing students to the most common type of Ablative Absolute, that made up of a noun and PPP - a perfect passive participle.</a:t>
            </a:r>
          </a:p>
          <a:p>
            <a:r>
              <a:rPr lang="en-US" sz="1200" u="none" kern="1200" baseline="0" dirty="0" smtClean="0">
                <a:solidFill>
                  <a:schemeClr val="tx1"/>
                </a:solidFill>
                <a:latin typeface="+mn-lt"/>
                <a:ea typeface="+mn-ea"/>
                <a:cs typeface="+mn-cs"/>
              </a:rPr>
              <a:t>I start by giving them a simple phrase such as Romani </a:t>
            </a:r>
            <a:r>
              <a:rPr lang="en-US" sz="1200" u="none" kern="1200" baseline="0" dirty="0" err="1" smtClean="0">
                <a:solidFill>
                  <a:schemeClr val="tx1"/>
                </a:solidFill>
                <a:latin typeface="+mn-lt"/>
                <a:ea typeface="+mn-ea"/>
                <a:cs typeface="+mn-cs"/>
              </a:rPr>
              <a:t>fugerunt</a:t>
            </a:r>
            <a:r>
              <a:rPr lang="en-US" sz="1200" u="none" kern="1200" baseline="0" dirty="0" smtClean="0">
                <a:solidFill>
                  <a:schemeClr val="tx1"/>
                </a:solidFill>
                <a:latin typeface="+mn-lt"/>
                <a:ea typeface="+mn-ea"/>
                <a:cs typeface="+mn-cs"/>
              </a:rPr>
              <a:t> - The Romans fled. Then put this sentence on the board:</a:t>
            </a:r>
          </a:p>
          <a:p>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urbe</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capta</a:t>
            </a:r>
            <a:r>
              <a:rPr lang="en-US" sz="1200" u="none" kern="1200" baseline="0" dirty="0" smtClean="0">
                <a:solidFill>
                  <a:schemeClr val="tx1"/>
                </a:solidFill>
                <a:latin typeface="+mn-lt"/>
                <a:ea typeface="+mn-ea"/>
                <a:cs typeface="+mn-cs"/>
              </a:rPr>
              <a:t>, Romani </a:t>
            </a:r>
            <a:r>
              <a:rPr lang="en-US" sz="1200" u="none" kern="1200" baseline="0" dirty="0" err="1" smtClean="0">
                <a:solidFill>
                  <a:schemeClr val="tx1"/>
                </a:solidFill>
                <a:latin typeface="+mn-lt"/>
                <a:ea typeface="+mn-ea"/>
                <a:cs typeface="+mn-cs"/>
              </a:rPr>
              <a:t>fugerunt</a:t>
            </a:r>
            <a:endParaRPr lang="en-US" sz="1200" u="none" kern="1200" baseline="0" dirty="0" smtClean="0">
              <a:solidFill>
                <a:schemeClr val="tx1"/>
              </a:solidFill>
              <a:latin typeface="+mn-lt"/>
              <a:ea typeface="+mn-ea"/>
              <a:cs typeface="+mn-cs"/>
            </a:endParaRPr>
          </a:p>
          <a:p>
            <a:r>
              <a:rPr lang="en-US" sz="1200" u="none" kern="1200" baseline="0" dirty="0" smtClean="0">
                <a:solidFill>
                  <a:schemeClr val="tx1"/>
                </a:solidFill>
                <a:latin typeface="+mn-lt"/>
                <a:ea typeface="+mn-ea"/>
                <a:cs typeface="+mn-cs"/>
              </a:rPr>
              <a:t>Do they </a:t>
            </a:r>
            <a:r>
              <a:rPr lang="en-US" sz="1200" u="none" kern="1200" baseline="0" dirty="0" err="1" smtClean="0">
                <a:solidFill>
                  <a:schemeClr val="tx1"/>
                </a:solidFill>
                <a:latin typeface="+mn-lt"/>
                <a:ea typeface="+mn-ea"/>
                <a:cs typeface="+mn-cs"/>
              </a:rPr>
              <a:t>recognise</a:t>
            </a:r>
            <a:r>
              <a:rPr lang="en-US" sz="1200" u="none" kern="1200" baseline="0" dirty="0" smtClean="0">
                <a:solidFill>
                  <a:schemeClr val="tx1"/>
                </a:solidFill>
                <a:latin typeface="+mn-lt"/>
                <a:ea typeface="+mn-ea"/>
                <a:cs typeface="+mn-cs"/>
              </a:rPr>
              <a:t> what case </a:t>
            </a:r>
            <a:r>
              <a:rPr lang="en-US" sz="1200" u="none" kern="1200" baseline="0" dirty="0" err="1" smtClean="0">
                <a:solidFill>
                  <a:schemeClr val="tx1"/>
                </a:solidFill>
                <a:latin typeface="+mn-lt"/>
                <a:ea typeface="+mn-ea"/>
                <a:cs typeface="+mn-cs"/>
              </a:rPr>
              <a:t>urbe</a:t>
            </a:r>
            <a:r>
              <a:rPr lang="en-US" sz="1200" u="none" kern="1200" baseline="0" dirty="0" smtClean="0">
                <a:solidFill>
                  <a:schemeClr val="tx1"/>
                </a:solidFill>
                <a:latin typeface="+mn-lt"/>
                <a:ea typeface="+mn-ea"/>
                <a:cs typeface="+mn-cs"/>
              </a:rPr>
              <a:t> is? Ablative 3rd declension</a:t>
            </a:r>
          </a:p>
          <a:p>
            <a:r>
              <a:rPr lang="en-US" sz="1200" u="none" kern="1200" baseline="0" dirty="0" smtClean="0">
                <a:solidFill>
                  <a:schemeClr val="tx1"/>
                </a:solidFill>
                <a:latin typeface="+mn-lt"/>
                <a:ea typeface="+mn-ea"/>
                <a:cs typeface="+mn-cs"/>
              </a:rPr>
              <a:t>How can we translate an ablative? By with or from should be the answer.</a:t>
            </a:r>
          </a:p>
          <a:p>
            <a:r>
              <a:rPr lang="en-US" sz="1200" u="none" kern="1200" baseline="0" dirty="0" smtClean="0">
                <a:solidFill>
                  <a:schemeClr val="tx1"/>
                </a:solidFill>
                <a:latin typeface="+mn-lt"/>
                <a:ea typeface="+mn-ea"/>
                <a:cs typeface="+mn-cs"/>
              </a:rPr>
              <a:t>If you begin “with the city </a:t>
            </a:r>
            <a:r>
              <a:rPr lang="en-US" sz="1200" u="none" kern="1200" baseline="0" dirty="0" err="1" smtClean="0">
                <a:solidFill>
                  <a:schemeClr val="tx1"/>
                </a:solidFill>
                <a:latin typeface="+mn-lt"/>
                <a:ea typeface="+mn-ea"/>
                <a:cs typeface="+mn-cs"/>
              </a:rPr>
              <a:t>capta</a:t>
            </a:r>
            <a:r>
              <a:rPr lang="en-US" sz="1200" u="none" kern="1200" baseline="0" dirty="0" smtClean="0">
                <a:solidFill>
                  <a:schemeClr val="tx1"/>
                </a:solidFill>
                <a:latin typeface="+mn-lt"/>
                <a:ea typeface="+mn-ea"/>
                <a:cs typeface="+mn-cs"/>
              </a:rPr>
              <a:t> ….” they will almost certainly translate it correctly for you: “ with the city captured or having been captured”  Great.</a:t>
            </a:r>
          </a:p>
          <a:p>
            <a:r>
              <a:rPr lang="en-US" sz="1200" u="none" kern="1200" baseline="0" dirty="0" smtClean="0">
                <a:solidFill>
                  <a:schemeClr val="tx1"/>
                </a:solidFill>
                <a:latin typeface="+mn-lt"/>
                <a:ea typeface="+mn-ea"/>
                <a:cs typeface="+mn-cs"/>
              </a:rPr>
              <a:t>So this is it - an ablative absolute.  Translated literally as “with the city having been captured, the Romans fled.”  </a:t>
            </a:r>
          </a:p>
          <a:p>
            <a:endParaRPr lang="en-US" sz="1200" u="non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4</a:t>
            </a:fld>
            <a:endParaRPr lang="en-US"/>
          </a:p>
        </p:txBody>
      </p:sp>
    </p:spTree>
    <p:extLst>
      <p:ext uri="{BB962C8B-B14F-4D97-AF65-F5344CB8AC3E}">
        <p14:creationId xmlns:p14="http://schemas.microsoft.com/office/powerpoint/2010/main" val="175976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Then put this sentence on the board:</a:t>
            </a:r>
          </a:p>
          <a:p>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urbe</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capta</a:t>
            </a:r>
            <a:r>
              <a:rPr lang="en-US" sz="1200" u="none" kern="1200" baseline="0" dirty="0" smtClean="0">
                <a:solidFill>
                  <a:schemeClr val="tx1"/>
                </a:solidFill>
                <a:latin typeface="+mn-lt"/>
                <a:ea typeface="+mn-ea"/>
                <a:cs typeface="+mn-cs"/>
              </a:rPr>
              <a:t>, Romani </a:t>
            </a:r>
            <a:r>
              <a:rPr lang="en-US" sz="1200" u="none" kern="1200" baseline="0" dirty="0" err="1" smtClean="0">
                <a:solidFill>
                  <a:schemeClr val="tx1"/>
                </a:solidFill>
                <a:latin typeface="+mn-lt"/>
                <a:ea typeface="+mn-ea"/>
                <a:cs typeface="+mn-cs"/>
              </a:rPr>
              <a:t>fugerunt</a:t>
            </a:r>
            <a:endParaRPr lang="en-US" sz="1200" u="none" kern="1200" baseline="0" dirty="0" smtClean="0">
              <a:solidFill>
                <a:schemeClr val="tx1"/>
              </a:solidFill>
              <a:latin typeface="+mn-lt"/>
              <a:ea typeface="+mn-ea"/>
              <a:cs typeface="+mn-cs"/>
            </a:endParaRPr>
          </a:p>
          <a:p>
            <a:r>
              <a:rPr lang="en-US" sz="1200" u="none" kern="1200" baseline="0" dirty="0" smtClean="0">
                <a:solidFill>
                  <a:schemeClr val="tx1"/>
                </a:solidFill>
                <a:latin typeface="+mn-lt"/>
                <a:ea typeface="+mn-ea"/>
                <a:cs typeface="+mn-cs"/>
              </a:rPr>
              <a:t>Do they </a:t>
            </a:r>
            <a:r>
              <a:rPr lang="en-US" sz="1200" u="none" kern="1200" baseline="0" dirty="0" err="1" smtClean="0">
                <a:solidFill>
                  <a:schemeClr val="tx1"/>
                </a:solidFill>
                <a:latin typeface="+mn-lt"/>
                <a:ea typeface="+mn-ea"/>
                <a:cs typeface="+mn-cs"/>
              </a:rPr>
              <a:t>recognise</a:t>
            </a:r>
            <a:r>
              <a:rPr lang="en-US" sz="1200" u="none" kern="1200" baseline="0" dirty="0" smtClean="0">
                <a:solidFill>
                  <a:schemeClr val="tx1"/>
                </a:solidFill>
                <a:latin typeface="+mn-lt"/>
                <a:ea typeface="+mn-ea"/>
                <a:cs typeface="+mn-cs"/>
              </a:rPr>
              <a:t> what case </a:t>
            </a:r>
            <a:r>
              <a:rPr lang="en-US" sz="1200" u="none" kern="1200" baseline="0" dirty="0" err="1" smtClean="0">
                <a:solidFill>
                  <a:schemeClr val="tx1"/>
                </a:solidFill>
                <a:latin typeface="+mn-lt"/>
                <a:ea typeface="+mn-ea"/>
                <a:cs typeface="+mn-cs"/>
              </a:rPr>
              <a:t>urbe</a:t>
            </a:r>
            <a:r>
              <a:rPr lang="en-US" sz="1200" u="none" kern="1200" baseline="0" dirty="0" smtClean="0">
                <a:solidFill>
                  <a:schemeClr val="tx1"/>
                </a:solidFill>
                <a:latin typeface="+mn-lt"/>
                <a:ea typeface="+mn-ea"/>
                <a:cs typeface="+mn-cs"/>
              </a:rPr>
              <a:t> is? Ablative 3rd declension</a:t>
            </a:r>
          </a:p>
          <a:p>
            <a:r>
              <a:rPr lang="en-US" sz="1200" u="none" kern="1200" baseline="0" dirty="0" smtClean="0">
                <a:solidFill>
                  <a:schemeClr val="tx1"/>
                </a:solidFill>
                <a:latin typeface="+mn-lt"/>
                <a:ea typeface="+mn-ea"/>
                <a:cs typeface="+mn-cs"/>
              </a:rPr>
              <a:t>How can we translate an ablative? By with or from should be the answer.</a:t>
            </a:r>
          </a:p>
          <a:p>
            <a:r>
              <a:rPr lang="en-US" sz="1200" u="none" kern="1200" baseline="0" dirty="0" smtClean="0">
                <a:solidFill>
                  <a:schemeClr val="tx1"/>
                </a:solidFill>
                <a:latin typeface="+mn-lt"/>
                <a:ea typeface="+mn-ea"/>
                <a:cs typeface="+mn-cs"/>
              </a:rPr>
              <a:t>If you begin “with the city </a:t>
            </a:r>
            <a:r>
              <a:rPr lang="en-US" sz="1200" u="none" kern="1200" baseline="0" dirty="0" err="1" smtClean="0">
                <a:solidFill>
                  <a:schemeClr val="tx1"/>
                </a:solidFill>
                <a:latin typeface="+mn-lt"/>
                <a:ea typeface="+mn-ea"/>
                <a:cs typeface="+mn-cs"/>
              </a:rPr>
              <a:t>capta</a:t>
            </a:r>
            <a:r>
              <a:rPr lang="en-US" sz="1200" u="none" kern="1200" baseline="0" dirty="0" smtClean="0">
                <a:solidFill>
                  <a:schemeClr val="tx1"/>
                </a:solidFill>
                <a:latin typeface="+mn-lt"/>
                <a:ea typeface="+mn-ea"/>
                <a:cs typeface="+mn-cs"/>
              </a:rPr>
              <a:t> ….” they will almost certainly translate it correctly for you: “ with the city captured or having been captured”  Great.</a:t>
            </a:r>
          </a:p>
          <a:p>
            <a:r>
              <a:rPr lang="en-US" sz="1200" u="none" kern="1200" baseline="0" dirty="0" smtClean="0">
                <a:solidFill>
                  <a:schemeClr val="tx1"/>
                </a:solidFill>
                <a:latin typeface="+mn-lt"/>
                <a:ea typeface="+mn-ea"/>
                <a:cs typeface="+mn-cs"/>
              </a:rPr>
              <a:t>So this is it - an ablative absolute.  Translated literally as “with the city having been captured, the Romans fled.”  </a:t>
            </a:r>
          </a:p>
          <a:p>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5</a:t>
            </a:fld>
            <a:endParaRPr lang="en-US"/>
          </a:p>
        </p:txBody>
      </p:sp>
    </p:spTree>
    <p:extLst>
      <p:ext uri="{BB962C8B-B14F-4D97-AF65-F5344CB8AC3E}">
        <p14:creationId xmlns:p14="http://schemas.microsoft.com/office/powerpoint/2010/main" val="994828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6</a:t>
            </a:fld>
            <a:endParaRPr lang="en-US"/>
          </a:p>
        </p:txBody>
      </p:sp>
    </p:spTree>
    <p:extLst>
      <p:ext uri="{BB962C8B-B14F-4D97-AF65-F5344CB8AC3E}">
        <p14:creationId xmlns:p14="http://schemas.microsoft.com/office/powerpoint/2010/main" val="1916575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At this point it might be worth explaining where the construction gets its name from.</a:t>
            </a:r>
            <a:r>
              <a:rPr lang="en-US" sz="1200" i="1" u="none" kern="1200" baseline="0" dirty="0" smtClean="0">
                <a:solidFill>
                  <a:schemeClr val="tx1"/>
                </a:solidFill>
                <a:latin typeface="+mn-lt"/>
                <a:ea typeface="+mn-ea"/>
                <a:cs typeface="+mn-cs"/>
              </a:rPr>
              <a:t>  Absolute</a:t>
            </a:r>
            <a:r>
              <a:rPr lang="en-US" sz="1200" i="0" u="none" kern="1200" baseline="0" dirty="0" smtClean="0">
                <a:solidFill>
                  <a:schemeClr val="tx1"/>
                </a:solidFill>
                <a:latin typeface="+mn-lt"/>
                <a:ea typeface="+mn-ea"/>
                <a:cs typeface="+mn-cs"/>
              </a:rPr>
              <a:t> traditionally means distinct or cut off and this fits with the fact the phrase is not linked grammatically with the rest of the sentence.  The ablative absolute describes the conditions which exist when the main action of the sentence takes place.</a:t>
            </a:r>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8</a:t>
            </a:fld>
            <a:endParaRPr lang="en-US"/>
          </a:p>
        </p:txBody>
      </p:sp>
    </p:spTree>
    <p:extLst>
      <p:ext uri="{BB962C8B-B14F-4D97-AF65-F5344CB8AC3E}">
        <p14:creationId xmlns:p14="http://schemas.microsoft.com/office/powerpoint/2010/main" val="1778484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Don’t forget that an ablative absolute can of course be bigger than a two word phrase.  It can be expanded with adjectives or prepositional phrases for example.</a:t>
            </a:r>
          </a:p>
          <a:p>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magno</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mure</a:t>
            </a:r>
            <a:r>
              <a:rPr lang="en-US" sz="1200" u="none" kern="1200" baseline="0" dirty="0" smtClean="0">
                <a:solidFill>
                  <a:schemeClr val="tx1"/>
                </a:solidFill>
                <a:latin typeface="+mn-lt"/>
                <a:ea typeface="+mn-ea"/>
                <a:cs typeface="+mn-cs"/>
              </a:rPr>
              <a:t> in </a:t>
            </a:r>
            <a:r>
              <a:rPr lang="en-US" sz="1200" u="none" kern="1200" baseline="0" dirty="0" err="1" smtClean="0">
                <a:solidFill>
                  <a:schemeClr val="tx1"/>
                </a:solidFill>
                <a:latin typeface="+mn-lt"/>
                <a:ea typeface="+mn-ea"/>
                <a:cs typeface="+mn-cs"/>
              </a:rPr>
              <a:t>mensa</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viso</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pueri</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exclamaverunt</a:t>
            </a:r>
            <a:r>
              <a:rPr lang="en-US" sz="1200" u="none" kern="1200" baseline="0" dirty="0" smtClean="0">
                <a:solidFill>
                  <a:schemeClr val="tx1"/>
                </a:solidFill>
                <a:latin typeface="+mn-lt"/>
                <a:ea typeface="+mn-ea"/>
                <a:cs typeface="+mn-cs"/>
              </a:rPr>
              <a:t>.</a:t>
            </a:r>
          </a:p>
          <a:p>
            <a:r>
              <a:rPr lang="en-US" sz="1200" i="1" u="none" kern="1200" baseline="0" dirty="0" smtClean="0">
                <a:solidFill>
                  <a:schemeClr val="tx1"/>
                </a:solidFill>
                <a:latin typeface="+mn-lt"/>
                <a:ea typeface="+mn-ea"/>
                <a:cs typeface="+mn-cs"/>
              </a:rPr>
              <a:t>highlight the original noun and </a:t>
            </a:r>
            <a:r>
              <a:rPr lang="en-US" sz="1200" i="1" u="none" kern="1200" baseline="0" dirty="0" err="1" smtClean="0">
                <a:solidFill>
                  <a:schemeClr val="tx1"/>
                </a:solidFill>
                <a:latin typeface="+mn-lt"/>
                <a:ea typeface="+mn-ea"/>
                <a:cs typeface="+mn-cs"/>
              </a:rPr>
              <a:t>ppp</a:t>
            </a:r>
            <a:endParaRPr lang="en-US" sz="1200" i="1" u="non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9</a:t>
            </a:fld>
            <a:endParaRPr lang="en-US"/>
          </a:p>
        </p:txBody>
      </p:sp>
    </p:spTree>
    <p:extLst>
      <p:ext uri="{BB962C8B-B14F-4D97-AF65-F5344CB8AC3E}">
        <p14:creationId xmlns:p14="http://schemas.microsoft.com/office/powerpoint/2010/main" val="163755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You might also encounter the Ablative Absolute with the present participle or even less commonly with the future participle. So ,</a:t>
            </a:r>
          </a:p>
          <a:p>
            <a:endParaRPr lang="en-US" sz="1200" u="none" kern="1200" baseline="0" dirty="0" smtClean="0">
              <a:solidFill>
                <a:schemeClr val="tx1"/>
              </a:solidFill>
              <a:latin typeface="+mn-lt"/>
              <a:ea typeface="+mn-ea"/>
              <a:cs typeface="+mn-cs"/>
            </a:endParaRPr>
          </a:p>
          <a:p>
            <a:r>
              <a:rPr lang="en-US" sz="1200" u="none" kern="1200" baseline="0" dirty="0" err="1" smtClean="0">
                <a:solidFill>
                  <a:schemeClr val="tx1"/>
                </a:solidFill>
                <a:latin typeface="+mn-lt"/>
                <a:ea typeface="+mn-ea"/>
                <a:cs typeface="+mn-cs"/>
              </a:rPr>
              <a:t>mure</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salituro</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pueri</a:t>
            </a:r>
            <a:r>
              <a:rPr lang="en-US" sz="1200" u="none" kern="1200" baseline="0" dirty="0" smtClean="0">
                <a:solidFill>
                  <a:schemeClr val="tx1"/>
                </a:solidFill>
                <a:latin typeface="+mn-lt"/>
                <a:ea typeface="+mn-ea"/>
                <a:cs typeface="+mn-cs"/>
              </a:rPr>
              <a:t> </a:t>
            </a:r>
            <a:r>
              <a:rPr lang="en-US" sz="1200" u="none" kern="1200" baseline="0" dirty="0" err="1" smtClean="0">
                <a:solidFill>
                  <a:schemeClr val="tx1"/>
                </a:solidFill>
                <a:latin typeface="+mn-lt"/>
                <a:ea typeface="+mn-ea"/>
                <a:cs typeface="+mn-cs"/>
              </a:rPr>
              <a:t>exclamaverunt</a:t>
            </a:r>
            <a:r>
              <a:rPr lang="en-US" sz="1200" u="none" kern="1200" baseline="0" dirty="0" smtClean="0">
                <a:solidFill>
                  <a:schemeClr val="tx1"/>
                </a:solidFill>
                <a:latin typeface="+mn-lt"/>
                <a:ea typeface="+mn-ea"/>
                <a:cs typeface="+mn-cs"/>
              </a:rPr>
              <a:t>.</a:t>
            </a:r>
          </a:p>
          <a:p>
            <a:r>
              <a:rPr lang="en-US" sz="1200" u="none" kern="1200" baseline="0" dirty="0" smtClean="0">
                <a:solidFill>
                  <a:schemeClr val="tx1"/>
                </a:solidFill>
                <a:latin typeface="+mn-lt"/>
                <a:ea typeface="+mn-ea"/>
                <a:cs typeface="+mn-cs"/>
              </a:rPr>
              <a:t>With the mouse about to jump, the children shouted out.</a:t>
            </a:r>
          </a:p>
          <a:p>
            <a:r>
              <a:rPr lang="en-US" sz="1200" u="none" kern="1200" baseline="0" dirty="0" smtClean="0">
                <a:solidFill>
                  <a:schemeClr val="tx1"/>
                </a:solidFill>
                <a:latin typeface="+mn-lt"/>
                <a:ea typeface="+mn-ea"/>
                <a:cs typeface="+mn-cs"/>
              </a:rPr>
              <a:t>When or as the mouse was about to jump, the children shouted out.</a:t>
            </a:r>
          </a:p>
          <a:p>
            <a:endParaRPr lang="en-US" dirty="0"/>
          </a:p>
        </p:txBody>
      </p:sp>
      <p:sp>
        <p:nvSpPr>
          <p:cNvPr id="4" name="Slide Number Placeholder 3"/>
          <p:cNvSpPr>
            <a:spLocks noGrp="1"/>
          </p:cNvSpPr>
          <p:nvPr>
            <p:ph type="sldNum" sz="quarter" idx="10"/>
          </p:nvPr>
        </p:nvSpPr>
        <p:spPr/>
        <p:txBody>
          <a:bodyPr/>
          <a:lstStyle/>
          <a:p>
            <a:fld id="{B165D6FC-8D08-0A4E-BBDD-392BEC0C2C8B}" type="slidenum">
              <a:rPr lang="en-US" smtClean="0"/>
              <a:t>10</a:t>
            </a:fld>
            <a:endParaRPr lang="en-US"/>
          </a:p>
        </p:txBody>
      </p:sp>
    </p:spTree>
    <p:extLst>
      <p:ext uri="{BB962C8B-B14F-4D97-AF65-F5344CB8AC3E}">
        <p14:creationId xmlns:p14="http://schemas.microsoft.com/office/powerpoint/2010/main" val="131986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2538966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EC0BD53-F943-48ED-9BE7-196A8EE66FFC}" type="datetimeFigureOut">
              <a:rPr lang="en-US" smtClean="0"/>
              <a:t>11/12/16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39D2269-B921-4D54-A147-D7C20EE97350}" type="slidenum">
              <a:rPr lang="en-US" smtClean="0"/>
              <a:t>‹#›</a:t>
            </a:fld>
            <a:endParaRPr lang="en-US"/>
          </a:p>
        </p:txBody>
      </p:sp>
    </p:spTree>
    <p:extLst>
      <p:ext uri="{BB962C8B-B14F-4D97-AF65-F5344CB8AC3E}">
        <p14:creationId xmlns:p14="http://schemas.microsoft.com/office/powerpoint/2010/main" val="2499551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EC0BD53-F943-48ED-9BE7-196A8EE66FFC}" type="datetimeFigureOut">
              <a:rPr lang="en-US" smtClean="0"/>
              <a:t>11/12/16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39D2269-B921-4D54-A147-D7C20EE97350}" type="slidenum">
              <a:rPr lang="en-US" smtClean="0"/>
              <a:t>‹#›</a:t>
            </a:fld>
            <a:endParaRPr lang="en-US"/>
          </a:p>
        </p:txBody>
      </p:sp>
    </p:spTree>
    <p:extLst>
      <p:ext uri="{BB962C8B-B14F-4D97-AF65-F5344CB8AC3E}">
        <p14:creationId xmlns:p14="http://schemas.microsoft.com/office/powerpoint/2010/main" val="1272313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59859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EC0BD53-F943-48ED-9BE7-196A8EE66FFC}" type="datetimeFigureOut">
              <a:rPr lang="en-US" smtClean="0"/>
              <a:t>11/12/16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39D2269-B921-4D54-A147-D7C20EE97350}" type="slidenum">
              <a:rPr lang="en-US" smtClean="0"/>
              <a:t>‹#›</a:t>
            </a:fld>
            <a:endParaRPr lang="en-US"/>
          </a:p>
        </p:txBody>
      </p:sp>
    </p:spTree>
    <p:extLst>
      <p:ext uri="{BB962C8B-B14F-4D97-AF65-F5344CB8AC3E}">
        <p14:creationId xmlns:p14="http://schemas.microsoft.com/office/powerpoint/2010/main" val="251422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EC0BD53-F943-48ED-9BE7-196A8EE66FFC}" type="datetimeFigureOut">
              <a:rPr lang="en-US" smtClean="0"/>
              <a:t>11/12/16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39D2269-B921-4D54-A147-D7C20EE97350}" type="slidenum">
              <a:rPr lang="en-US" smtClean="0"/>
              <a:t>‹#›</a:t>
            </a:fld>
            <a:endParaRPr lang="en-US"/>
          </a:p>
        </p:txBody>
      </p:sp>
    </p:spTree>
    <p:extLst>
      <p:ext uri="{BB962C8B-B14F-4D97-AF65-F5344CB8AC3E}">
        <p14:creationId xmlns:p14="http://schemas.microsoft.com/office/powerpoint/2010/main" val="2921220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EC0BD53-F943-48ED-9BE7-196A8EE66FFC}" type="datetimeFigureOut">
              <a:rPr lang="en-US" smtClean="0"/>
              <a:t>11/12/16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39D2269-B921-4D54-A147-D7C20EE97350}" type="slidenum">
              <a:rPr lang="en-US" smtClean="0"/>
              <a:t>‹#›</a:t>
            </a:fld>
            <a:endParaRPr lang="en-US"/>
          </a:p>
        </p:txBody>
      </p:sp>
    </p:spTree>
    <p:extLst>
      <p:ext uri="{BB962C8B-B14F-4D97-AF65-F5344CB8AC3E}">
        <p14:creationId xmlns:p14="http://schemas.microsoft.com/office/powerpoint/2010/main" val="2377320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EC0BD53-F943-48ED-9BE7-196A8EE66FFC}" type="datetimeFigureOut">
              <a:rPr lang="en-US" smtClean="0"/>
              <a:t>11/12/16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39D2269-B921-4D54-A147-D7C20EE97350}" type="slidenum">
              <a:rPr lang="en-US" smtClean="0"/>
              <a:t>‹#›</a:t>
            </a:fld>
            <a:endParaRPr lang="en-US"/>
          </a:p>
        </p:txBody>
      </p:sp>
    </p:spTree>
    <p:extLst>
      <p:ext uri="{BB962C8B-B14F-4D97-AF65-F5344CB8AC3E}">
        <p14:creationId xmlns:p14="http://schemas.microsoft.com/office/powerpoint/2010/main" val="51342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EC0BD53-F943-48ED-9BE7-196A8EE66FFC}" type="datetimeFigureOut">
              <a:rPr lang="en-US" smtClean="0"/>
              <a:t>11/12/16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39D2269-B921-4D54-A147-D7C20EE97350}" type="slidenum">
              <a:rPr lang="en-US" smtClean="0"/>
              <a:t>‹#›</a:t>
            </a:fld>
            <a:endParaRPr lang="en-US"/>
          </a:p>
        </p:txBody>
      </p:sp>
    </p:spTree>
    <p:extLst>
      <p:ext uri="{BB962C8B-B14F-4D97-AF65-F5344CB8AC3E}">
        <p14:creationId xmlns:p14="http://schemas.microsoft.com/office/powerpoint/2010/main" val="272760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EC0BD53-F943-48ED-9BE7-196A8EE66FFC}" type="datetimeFigureOut">
              <a:rPr lang="en-US" smtClean="0"/>
              <a:t>11/12/16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39D2269-B921-4D54-A147-D7C20EE97350}" type="slidenum">
              <a:rPr lang="en-US" smtClean="0"/>
              <a:t>‹#›</a:t>
            </a:fld>
            <a:endParaRPr lang="en-US"/>
          </a:p>
        </p:txBody>
      </p:sp>
    </p:spTree>
    <p:extLst>
      <p:ext uri="{BB962C8B-B14F-4D97-AF65-F5344CB8AC3E}">
        <p14:creationId xmlns:p14="http://schemas.microsoft.com/office/powerpoint/2010/main" val="8595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EC0BD53-F943-48ED-9BE7-196A8EE66FFC}" type="datetimeFigureOut">
              <a:rPr lang="en-US" smtClean="0"/>
              <a:t>11/12/16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39D2269-B921-4D54-A147-D7C20EE97350}" type="slidenum">
              <a:rPr lang="en-US" smtClean="0"/>
              <a:t>‹#›</a:t>
            </a:fld>
            <a:endParaRPr lang="en-US"/>
          </a:p>
        </p:txBody>
      </p:sp>
    </p:spTree>
    <p:extLst>
      <p:ext uri="{BB962C8B-B14F-4D97-AF65-F5344CB8AC3E}">
        <p14:creationId xmlns:p14="http://schemas.microsoft.com/office/powerpoint/2010/main" val="40872272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C:\Users\Owner\AppData\Local\Microsoft\Windows\Temporary Internet Files\Content.IE5\18X3X63O\MP900439472[1].jpg"/>
          <p:cNvPicPr>
            <a:picLocks noChangeAspect="1" noChangeArrowheads="1"/>
          </p:cNvPicPr>
          <p:nvPr userDrawn="1"/>
        </p:nvPicPr>
        <p:blipFill rotWithShape="1">
          <a:blip r:embed="rId13">
            <a:extLst>
              <a:ext uri="{BEBA8EAE-BF5A-486C-A8C5-ECC9F3942E4B}">
                <a14:imgProps xmlns:a14="http://schemas.microsoft.com/office/drawing/2010/main">
                  <a14:imgLayer r:embed="rId14">
                    <a14:imgEffect>
                      <a14:brightnessContrast bright="-20000" contrast="40000"/>
                    </a14:imgEffect>
                  </a14:imgLayer>
                </a14:imgProps>
              </a:ext>
              <a:ext uri="{28A0092B-C50C-407E-A947-70E740481C1C}">
                <a14:useLocalDpi xmlns:a14="http://schemas.microsoft.com/office/drawing/2010/main" val="0"/>
              </a:ext>
            </a:extLst>
          </a:blip>
          <a:srcRect l="19667"/>
          <a:stretch/>
        </p:blipFill>
        <p:spPr bwMode="auto">
          <a:xfrm>
            <a:off x="-1044" y="-1"/>
            <a:ext cx="9145044" cy="690355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36437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b="0" kern="1200">
          <a:solidFill>
            <a:schemeClr val="bg1"/>
          </a:solidFill>
          <a:latin typeface="Segoe Print" pitchFamily="2"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b="0" kern="1200">
          <a:solidFill>
            <a:schemeClr val="bg1"/>
          </a:solidFill>
          <a:latin typeface="Segoe Print" pitchFamily="2" charset="0"/>
          <a:ea typeface="+mn-ea"/>
          <a:cs typeface="+mn-cs"/>
        </a:defRPr>
      </a:lvl1pPr>
      <a:lvl2pPr marL="742950" indent="-285750" algn="l" defTabSz="914400" rtl="0" eaLnBrk="1" latinLnBrk="0" hangingPunct="1">
        <a:spcBef>
          <a:spcPct val="20000"/>
        </a:spcBef>
        <a:buFont typeface="Arial" pitchFamily="34" charset="0"/>
        <a:buChar char="–"/>
        <a:defRPr sz="2800" b="0" kern="1200">
          <a:solidFill>
            <a:schemeClr val="bg1"/>
          </a:solidFill>
          <a:latin typeface="Segoe Print" pitchFamily="2" charset="0"/>
          <a:ea typeface="+mn-ea"/>
          <a:cs typeface="+mn-cs"/>
        </a:defRPr>
      </a:lvl2pPr>
      <a:lvl3pPr marL="1143000" indent="-228600" algn="l" defTabSz="914400" rtl="0" eaLnBrk="1" latinLnBrk="0" hangingPunct="1">
        <a:spcBef>
          <a:spcPct val="20000"/>
        </a:spcBef>
        <a:buFont typeface="Arial" pitchFamily="34" charset="0"/>
        <a:buChar char="•"/>
        <a:defRPr sz="2400" b="0" kern="1200">
          <a:solidFill>
            <a:schemeClr val="bg1"/>
          </a:solidFill>
          <a:latin typeface="Segoe Print" pitchFamily="2" charset="0"/>
          <a:ea typeface="+mn-ea"/>
          <a:cs typeface="+mn-cs"/>
        </a:defRPr>
      </a:lvl3pPr>
      <a:lvl4pPr marL="1600200" indent="-228600" algn="l" defTabSz="914400" rtl="0" eaLnBrk="1" latinLnBrk="0" hangingPunct="1">
        <a:spcBef>
          <a:spcPct val="20000"/>
        </a:spcBef>
        <a:buFont typeface="Arial" pitchFamily="34" charset="0"/>
        <a:buChar char="–"/>
        <a:defRPr sz="2000" b="0" kern="1200">
          <a:solidFill>
            <a:schemeClr val="bg1"/>
          </a:solidFill>
          <a:latin typeface="Segoe Print" pitchFamily="2" charset="0"/>
          <a:ea typeface="+mn-ea"/>
          <a:cs typeface="+mn-cs"/>
        </a:defRPr>
      </a:lvl4pPr>
      <a:lvl5pPr marL="2057400" indent="-228600" algn="l" defTabSz="914400" rtl="0" eaLnBrk="1" latinLnBrk="0" hangingPunct="1">
        <a:spcBef>
          <a:spcPct val="20000"/>
        </a:spcBef>
        <a:buFont typeface="Arial" pitchFamily="34" charset="0"/>
        <a:buChar char="»"/>
        <a:defRPr sz="2000" b="0" kern="1200">
          <a:solidFill>
            <a:schemeClr val="bg1"/>
          </a:solidFill>
          <a:latin typeface="Segoe Print"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tif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tif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tif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tif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tif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tif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tif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000250"/>
          </a:xfrm>
        </p:spPr>
        <p:txBody>
          <a:bodyPr>
            <a:normAutofit/>
          </a:bodyPr>
          <a:lstStyle/>
          <a:p>
            <a:r>
              <a:rPr lang="en-US" sz="6000" smtClean="0"/>
              <a:t>Teaching the </a:t>
            </a:r>
            <a:br>
              <a:rPr lang="en-US" sz="6000" smtClean="0"/>
            </a:br>
            <a:r>
              <a:rPr lang="en-US" sz="6000" smtClean="0"/>
              <a:t>Ablative </a:t>
            </a:r>
            <a:r>
              <a:rPr lang="en-US" sz="6000" dirty="0" smtClean="0"/>
              <a:t>Absolute</a:t>
            </a:r>
            <a:endParaRPr lang="en-US" sz="6000" dirty="0"/>
          </a:p>
        </p:txBody>
      </p:sp>
      <p:pic>
        <p:nvPicPr>
          <p:cNvPr id="4" name="Picture 3"/>
          <p:cNvPicPr>
            <a:picLocks noChangeAspect="1"/>
          </p:cNvPicPr>
          <p:nvPr/>
        </p:nvPicPr>
        <p:blipFill>
          <a:blip r:embed="rId3"/>
          <a:stretch>
            <a:fillRect/>
          </a:stretch>
        </p:blipFill>
        <p:spPr>
          <a:xfrm>
            <a:off x="6934200" y="4572000"/>
            <a:ext cx="1778000" cy="1778000"/>
          </a:xfrm>
          <a:prstGeom prst="rect">
            <a:avLst/>
          </a:prstGeom>
        </p:spPr>
      </p:pic>
    </p:spTree>
    <p:extLst>
      <p:ext uri="{BB962C8B-B14F-4D97-AF65-F5344CB8AC3E}">
        <p14:creationId xmlns:p14="http://schemas.microsoft.com/office/powerpoint/2010/main" val="952255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525963"/>
          </a:xfrm>
        </p:spPr>
        <p:txBody>
          <a:bodyPr>
            <a:normAutofit fontScale="92500" lnSpcReduction="10000"/>
          </a:bodyPr>
          <a:lstStyle/>
          <a:p>
            <a:r>
              <a:rPr lang="en-US" sz="4000" dirty="0" smtClean="0"/>
              <a:t>Future active participle</a:t>
            </a:r>
          </a:p>
          <a:p>
            <a:r>
              <a:rPr lang="en-US" sz="4000" dirty="0" err="1" smtClean="0">
                <a:solidFill>
                  <a:srgbClr val="FFC000"/>
                </a:solidFill>
              </a:rPr>
              <a:t>mure</a:t>
            </a:r>
            <a:r>
              <a:rPr lang="en-US" sz="4000" dirty="0" smtClean="0">
                <a:solidFill>
                  <a:srgbClr val="FFC000"/>
                </a:solidFill>
              </a:rPr>
              <a:t> </a:t>
            </a:r>
            <a:r>
              <a:rPr lang="en-US" sz="4000" dirty="0" err="1" smtClean="0">
                <a:solidFill>
                  <a:srgbClr val="FFC000"/>
                </a:solidFill>
              </a:rPr>
              <a:t>salturo</a:t>
            </a:r>
            <a:r>
              <a:rPr lang="en-US" sz="4000" dirty="0">
                <a:solidFill>
                  <a:srgbClr val="FFC000"/>
                </a:solidFill>
              </a:rPr>
              <a:t>, </a:t>
            </a:r>
            <a:r>
              <a:rPr lang="en-US" sz="4000" dirty="0" err="1">
                <a:solidFill>
                  <a:srgbClr val="FFC000"/>
                </a:solidFill>
              </a:rPr>
              <a:t>pueri</a:t>
            </a:r>
            <a:r>
              <a:rPr lang="en-US" sz="4000" dirty="0">
                <a:solidFill>
                  <a:srgbClr val="FFC000"/>
                </a:solidFill>
              </a:rPr>
              <a:t> </a:t>
            </a:r>
            <a:r>
              <a:rPr lang="en-US" sz="4000" dirty="0" err="1">
                <a:solidFill>
                  <a:srgbClr val="FFC000"/>
                </a:solidFill>
              </a:rPr>
              <a:t>exclamaverunt</a:t>
            </a:r>
            <a:r>
              <a:rPr lang="en-US" sz="4000" dirty="0">
                <a:solidFill>
                  <a:srgbClr val="FFC000"/>
                </a:solidFill>
              </a:rPr>
              <a:t>.</a:t>
            </a:r>
          </a:p>
          <a:p>
            <a:r>
              <a:rPr lang="en-US" sz="4000" dirty="0"/>
              <a:t>With the mouse about to jump, the children shouted out</a:t>
            </a:r>
            <a:r>
              <a:rPr lang="en-US" sz="4000" dirty="0" smtClean="0"/>
              <a:t>.</a:t>
            </a:r>
          </a:p>
          <a:p>
            <a:r>
              <a:rPr lang="en-US" sz="4000" dirty="0"/>
              <a:t>When </a:t>
            </a:r>
            <a:r>
              <a:rPr lang="en-US" sz="2600" dirty="0"/>
              <a:t>or</a:t>
            </a:r>
            <a:r>
              <a:rPr lang="en-US" sz="4000" dirty="0"/>
              <a:t> as the mouse was about to jump, the children shouted out.</a:t>
            </a:r>
          </a:p>
        </p:txBody>
      </p:sp>
      <p:pic>
        <p:nvPicPr>
          <p:cNvPr id="4" name="Picture 3"/>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79938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25963"/>
          </a:xfrm>
        </p:spPr>
        <p:txBody>
          <a:bodyPr>
            <a:normAutofit fontScale="92500"/>
          </a:bodyPr>
          <a:lstStyle/>
          <a:p>
            <a:r>
              <a:rPr lang="en-US" sz="4000" dirty="0" smtClean="0"/>
              <a:t>Present Active Participle</a:t>
            </a:r>
          </a:p>
          <a:p>
            <a:r>
              <a:rPr lang="en-US" sz="4000" dirty="0" err="1" smtClean="0">
                <a:solidFill>
                  <a:srgbClr val="FFC000"/>
                </a:solidFill>
              </a:rPr>
              <a:t>mure</a:t>
            </a:r>
            <a:r>
              <a:rPr lang="en-US" sz="4000" dirty="0" smtClean="0">
                <a:solidFill>
                  <a:srgbClr val="FFC000"/>
                </a:solidFill>
              </a:rPr>
              <a:t> </a:t>
            </a:r>
            <a:r>
              <a:rPr lang="en-US" sz="4000" dirty="0" err="1">
                <a:solidFill>
                  <a:srgbClr val="FFC000"/>
                </a:solidFill>
              </a:rPr>
              <a:t>saliente</a:t>
            </a:r>
            <a:r>
              <a:rPr lang="en-US" sz="4000" dirty="0">
                <a:solidFill>
                  <a:srgbClr val="FFC000"/>
                </a:solidFill>
              </a:rPr>
              <a:t>, </a:t>
            </a:r>
            <a:r>
              <a:rPr lang="en-US" sz="4000" dirty="0" err="1">
                <a:solidFill>
                  <a:srgbClr val="FFC000"/>
                </a:solidFill>
              </a:rPr>
              <a:t>pueri</a:t>
            </a:r>
            <a:r>
              <a:rPr lang="en-US" sz="4000" dirty="0">
                <a:solidFill>
                  <a:srgbClr val="FFC000"/>
                </a:solidFill>
              </a:rPr>
              <a:t> </a:t>
            </a:r>
            <a:r>
              <a:rPr lang="en-US" sz="4000" dirty="0" err="1">
                <a:solidFill>
                  <a:srgbClr val="FFC000"/>
                </a:solidFill>
              </a:rPr>
              <a:t>exclamaverunt</a:t>
            </a:r>
            <a:r>
              <a:rPr lang="en-US" sz="4000" dirty="0">
                <a:solidFill>
                  <a:srgbClr val="FFC000"/>
                </a:solidFill>
              </a:rPr>
              <a:t>.</a:t>
            </a:r>
          </a:p>
          <a:p>
            <a:r>
              <a:rPr lang="en-US" sz="4000" dirty="0"/>
              <a:t>With the mouse jumping, the children shouted out.</a:t>
            </a:r>
          </a:p>
          <a:p>
            <a:r>
              <a:rPr lang="en-US" sz="4000" dirty="0"/>
              <a:t>While the mouse was jumping, the children shouted out.</a:t>
            </a:r>
          </a:p>
          <a:p>
            <a:endParaRPr lang="en-US" dirty="0"/>
          </a:p>
        </p:txBody>
      </p:sp>
      <p:pic>
        <p:nvPicPr>
          <p:cNvPr id="4" name="Picture 3"/>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98177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err="1"/>
              <a:t>ambulabam</a:t>
            </a:r>
            <a:r>
              <a:rPr lang="en-US" sz="4000" dirty="0"/>
              <a:t> cum </a:t>
            </a:r>
            <a:r>
              <a:rPr lang="en-US" sz="4000" dirty="0" err="1"/>
              <a:t>matre</a:t>
            </a:r>
            <a:r>
              <a:rPr lang="en-US" sz="4000" dirty="0"/>
              <a:t> </a:t>
            </a:r>
            <a:r>
              <a:rPr lang="en-US" sz="4000" dirty="0" err="1" smtClean="0"/>
              <a:t>gaudent</a:t>
            </a:r>
            <a:r>
              <a:rPr lang="en-US" sz="4000" dirty="0" err="1" smtClean="0">
                <a:solidFill>
                  <a:srgbClr val="FFC000"/>
                </a:solidFill>
              </a:rPr>
              <a:t>i</a:t>
            </a:r>
            <a:endParaRPr lang="en-US" sz="4000" dirty="0" smtClean="0">
              <a:solidFill>
                <a:srgbClr val="FFC000"/>
              </a:solidFill>
            </a:endParaRPr>
          </a:p>
          <a:p>
            <a:endParaRPr lang="en-US" sz="4000" dirty="0"/>
          </a:p>
          <a:p>
            <a:r>
              <a:rPr lang="en-US" sz="4000" dirty="0" smtClean="0"/>
              <a:t>Ablative absolute</a:t>
            </a:r>
          </a:p>
          <a:p>
            <a:r>
              <a:rPr lang="en-US" sz="4000" dirty="0" err="1" smtClean="0"/>
              <a:t>matre</a:t>
            </a:r>
            <a:r>
              <a:rPr lang="en-US" sz="4000" dirty="0" smtClean="0"/>
              <a:t> </a:t>
            </a:r>
            <a:r>
              <a:rPr lang="en-US" sz="4000" dirty="0" err="1" smtClean="0"/>
              <a:t>gaudent</a:t>
            </a:r>
            <a:r>
              <a:rPr lang="en-US" sz="4000" dirty="0" err="1" smtClean="0">
                <a:solidFill>
                  <a:srgbClr val="FFC000"/>
                </a:solidFill>
              </a:rPr>
              <a:t>e</a:t>
            </a:r>
            <a:r>
              <a:rPr lang="en-US" sz="4000" dirty="0" smtClean="0"/>
              <a:t>, </a:t>
            </a:r>
            <a:r>
              <a:rPr lang="en-US" sz="4000" dirty="0" err="1" smtClean="0"/>
              <a:t>discessi</a:t>
            </a:r>
            <a:r>
              <a:rPr lang="en-US" sz="4000" dirty="0" smtClean="0"/>
              <a:t>.</a:t>
            </a:r>
            <a:endParaRPr lang="en-US" sz="4000" dirty="0"/>
          </a:p>
          <a:p>
            <a:endParaRPr lang="en-US" sz="4000" dirty="0"/>
          </a:p>
        </p:txBody>
      </p:sp>
      <p:pic>
        <p:nvPicPr>
          <p:cNvPr id="4" name="Picture 3"/>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2842206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a:solidFill>
                  <a:srgbClr val="FFC000"/>
                </a:solidFill>
              </a:rPr>
              <a:t>Tarquinio</a:t>
            </a:r>
            <a:r>
              <a:rPr lang="en-US" dirty="0">
                <a:solidFill>
                  <a:srgbClr val="FFC000"/>
                </a:solidFill>
              </a:rPr>
              <a:t> </a:t>
            </a:r>
            <a:r>
              <a:rPr lang="en-US" dirty="0" err="1">
                <a:solidFill>
                  <a:srgbClr val="FFC000"/>
                </a:solidFill>
              </a:rPr>
              <a:t>rege</a:t>
            </a:r>
            <a:r>
              <a:rPr lang="en-US" dirty="0">
                <a:solidFill>
                  <a:srgbClr val="FFC000"/>
                </a:solidFill>
              </a:rPr>
              <a:t> </a:t>
            </a:r>
          </a:p>
          <a:p>
            <a:r>
              <a:rPr lang="en-US" dirty="0" smtClean="0"/>
              <a:t>with </a:t>
            </a:r>
            <a:r>
              <a:rPr lang="en-US" dirty="0" err="1"/>
              <a:t>Tarquinius</a:t>
            </a:r>
            <a:r>
              <a:rPr lang="en-US" dirty="0"/>
              <a:t> [being] king</a:t>
            </a:r>
          </a:p>
          <a:p>
            <a:r>
              <a:rPr lang="en-US" dirty="0" smtClean="0"/>
              <a:t>when </a:t>
            </a:r>
            <a:r>
              <a:rPr lang="en-US" dirty="0" err="1"/>
              <a:t>Tarquinius</a:t>
            </a:r>
            <a:r>
              <a:rPr lang="en-US" dirty="0"/>
              <a:t> was king</a:t>
            </a:r>
          </a:p>
          <a:p>
            <a:endParaRPr lang="en-US" dirty="0"/>
          </a:p>
          <a:p>
            <a:r>
              <a:rPr lang="en-US" dirty="0" smtClean="0">
                <a:solidFill>
                  <a:srgbClr val="FFC000"/>
                </a:solidFill>
              </a:rPr>
              <a:t>Marco duce</a:t>
            </a:r>
          </a:p>
          <a:p>
            <a:r>
              <a:rPr lang="en-US" dirty="0" smtClean="0"/>
              <a:t>with </a:t>
            </a:r>
            <a:r>
              <a:rPr lang="en-US" dirty="0"/>
              <a:t>Marcus [being] leader</a:t>
            </a:r>
          </a:p>
          <a:p>
            <a:r>
              <a:rPr lang="en-US" dirty="0" smtClean="0"/>
              <a:t>when </a:t>
            </a:r>
            <a:r>
              <a:rPr lang="en-US" dirty="0"/>
              <a:t>Marcus was leader</a:t>
            </a:r>
          </a:p>
          <a:p>
            <a:endParaRPr lang="en-US" dirty="0"/>
          </a:p>
        </p:txBody>
      </p:sp>
      <p:pic>
        <p:nvPicPr>
          <p:cNvPr id="4" name="Picture 3"/>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89830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525963"/>
          </a:xfrm>
        </p:spPr>
        <p:txBody>
          <a:bodyPr/>
          <a:lstStyle/>
          <a:p>
            <a:r>
              <a:rPr lang="en-US" dirty="0" err="1">
                <a:solidFill>
                  <a:srgbClr val="FFC000"/>
                </a:solidFill>
              </a:rPr>
              <a:t>epistula</a:t>
            </a:r>
            <a:r>
              <a:rPr lang="en-US" dirty="0">
                <a:solidFill>
                  <a:srgbClr val="FFC000"/>
                </a:solidFill>
              </a:rPr>
              <a:t> </a:t>
            </a:r>
            <a:r>
              <a:rPr lang="en-US" dirty="0" err="1">
                <a:solidFill>
                  <a:srgbClr val="FFC000"/>
                </a:solidFill>
              </a:rPr>
              <a:t>lecta</a:t>
            </a:r>
            <a:r>
              <a:rPr lang="en-US" dirty="0">
                <a:solidFill>
                  <a:srgbClr val="FFC000"/>
                </a:solidFill>
              </a:rPr>
              <a:t>, </a:t>
            </a:r>
            <a:r>
              <a:rPr lang="en-US" dirty="0" err="1"/>
              <a:t>dominus</a:t>
            </a:r>
            <a:r>
              <a:rPr lang="en-US" dirty="0"/>
              <a:t> servo </a:t>
            </a:r>
            <a:r>
              <a:rPr lang="en-US" dirty="0" err="1"/>
              <a:t>pecuniam</a:t>
            </a:r>
            <a:r>
              <a:rPr lang="en-US" dirty="0"/>
              <a:t> </a:t>
            </a:r>
            <a:r>
              <a:rPr lang="en-US" dirty="0" err="1"/>
              <a:t>dedit</a:t>
            </a:r>
            <a:r>
              <a:rPr lang="en-US" dirty="0" smtClean="0"/>
              <a:t>.</a:t>
            </a:r>
          </a:p>
          <a:p>
            <a:endParaRPr lang="en-US" dirty="0"/>
          </a:p>
          <a:p>
            <a:r>
              <a:rPr lang="en-US" dirty="0" smtClean="0"/>
              <a:t>When </a:t>
            </a:r>
            <a:r>
              <a:rPr lang="en-US" dirty="0"/>
              <a:t>the letter had been read, the master gave the slave some </a:t>
            </a:r>
            <a:r>
              <a:rPr lang="en-US" dirty="0" smtClean="0"/>
              <a:t>money</a:t>
            </a:r>
            <a:endParaRPr lang="en-US" dirty="0"/>
          </a:p>
          <a:p>
            <a:endParaRPr lang="en-US" dirty="0"/>
          </a:p>
          <a:p>
            <a:r>
              <a:rPr lang="en-US" dirty="0"/>
              <a:t>The master read the letter and gave the slave some </a:t>
            </a:r>
            <a:r>
              <a:rPr lang="en-US" dirty="0" smtClean="0"/>
              <a:t>money</a:t>
            </a:r>
            <a:endParaRPr lang="en-US" dirty="0"/>
          </a:p>
        </p:txBody>
      </p:sp>
      <p:pic>
        <p:nvPicPr>
          <p:cNvPr id="4" name="Picture 3"/>
          <p:cNvPicPr>
            <a:picLocks noChangeAspect="1"/>
          </p:cNvPicPr>
          <p:nvPr/>
        </p:nvPicPr>
        <p:blipFill>
          <a:blip r:embed="rId2"/>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238125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09800" y="1066800"/>
            <a:ext cx="4495800" cy="4495800"/>
          </a:xfrm>
          <a:prstGeom prst="rect">
            <a:avLst/>
          </a:prstGeom>
        </p:spPr>
      </p:pic>
    </p:spTree>
    <p:extLst>
      <p:ext uri="{BB962C8B-B14F-4D97-AF65-F5344CB8AC3E}">
        <p14:creationId xmlns:p14="http://schemas.microsoft.com/office/powerpoint/2010/main" val="794995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a:t>Make sure your students know the 3 participles which exist in </a:t>
            </a:r>
            <a:r>
              <a:rPr lang="en-US" sz="4000" dirty="0" smtClean="0"/>
              <a:t>Latin</a:t>
            </a:r>
            <a:endParaRPr lang="en-US" sz="4000" dirty="0"/>
          </a:p>
        </p:txBody>
      </p:sp>
      <p:pic>
        <p:nvPicPr>
          <p:cNvPr id="5" name="Picture 4"/>
          <p:cNvPicPr>
            <a:picLocks noChangeAspect="1"/>
          </p:cNvPicPr>
          <p:nvPr/>
        </p:nvPicPr>
        <p:blipFill>
          <a:blip r:embed="rId3"/>
          <a:stretch>
            <a:fillRect/>
          </a:stretch>
        </p:blipFill>
        <p:spPr>
          <a:xfrm>
            <a:off x="6934200" y="4572000"/>
            <a:ext cx="1778000" cy="1778000"/>
          </a:xfrm>
          <a:prstGeom prst="rect">
            <a:avLst/>
          </a:prstGeom>
        </p:spPr>
      </p:pic>
    </p:spTree>
    <p:extLst>
      <p:ext uri="{BB962C8B-B14F-4D97-AF65-F5344CB8AC3E}">
        <p14:creationId xmlns:p14="http://schemas.microsoft.com/office/powerpoint/2010/main" val="2102565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229600" cy="5486400"/>
          </a:xfrm>
        </p:spPr>
        <p:txBody>
          <a:bodyPr>
            <a:normAutofit/>
          </a:bodyPr>
          <a:lstStyle/>
          <a:p>
            <a:r>
              <a:rPr lang="en-US" dirty="0" smtClean="0"/>
              <a:t>present </a:t>
            </a:r>
            <a:r>
              <a:rPr lang="en-US" dirty="0"/>
              <a:t>active participle </a:t>
            </a:r>
          </a:p>
          <a:p>
            <a:r>
              <a:rPr lang="en-US" dirty="0" err="1" smtClean="0">
                <a:solidFill>
                  <a:srgbClr val="FFC000"/>
                </a:solidFill>
              </a:rPr>
              <a:t>amans</a:t>
            </a:r>
            <a:r>
              <a:rPr lang="en-US" dirty="0" smtClean="0"/>
              <a:t> – loving</a:t>
            </a:r>
          </a:p>
          <a:p>
            <a:endParaRPr lang="en-US" dirty="0"/>
          </a:p>
          <a:p>
            <a:r>
              <a:rPr lang="en-US" dirty="0" smtClean="0"/>
              <a:t>future </a:t>
            </a:r>
            <a:r>
              <a:rPr lang="en-US" dirty="0"/>
              <a:t>active participle </a:t>
            </a:r>
            <a:endParaRPr lang="en-US" dirty="0" smtClean="0"/>
          </a:p>
          <a:p>
            <a:r>
              <a:rPr lang="en-US" dirty="0" err="1" smtClean="0">
                <a:solidFill>
                  <a:srgbClr val="FFC000"/>
                </a:solidFill>
              </a:rPr>
              <a:t>amaturus</a:t>
            </a:r>
            <a:r>
              <a:rPr lang="en-US" dirty="0" smtClean="0"/>
              <a:t> </a:t>
            </a:r>
            <a:r>
              <a:rPr lang="en-US" dirty="0"/>
              <a:t>- about to </a:t>
            </a:r>
            <a:r>
              <a:rPr lang="en-US" dirty="0" smtClean="0"/>
              <a:t>love</a:t>
            </a:r>
          </a:p>
          <a:p>
            <a:endParaRPr lang="en-US" dirty="0"/>
          </a:p>
          <a:p>
            <a:r>
              <a:rPr lang="en-US" dirty="0" smtClean="0"/>
              <a:t>perfect </a:t>
            </a:r>
            <a:r>
              <a:rPr lang="en-US" dirty="0"/>
              <a:t>passive participle </a:t>
            </a:r>
          </a:p>
          <a:p>
            <a:r>
              <a:rPr lang="en-US" dirty="0" err="1" smtClean="0">
                <a:solidFill>
                  <a:srgbClr val="FFC000"/>
                </a:solidFill>
              </a:rPr>
              <a:t>amatus</a:t>
            </a:r>
            <a:r>
              <a:rPr lang="en-US" dirty="0" smtClean="0"/>
              <a:t> </a:t>
            </a:r>
            <a:r>
              <a:rPr lang="en-US" dirty="0"/>
              <a:t>- having been loved</a:t>
            </a:r>
          </a:p>
          <a:p>
            <a:r>
              <a:rPr lang="en-US" dirty="0" smtClean="0">
                <a:solidFill>
                  <a:srgbClr val="FFC000"/>
                </a:solidFill>
              </a:rPr>
              <a:t>NB: a participle is an adjective</a:t>
            </a:r>
            <a:endParaRPr lang="en-US" dirty="0">
              <a:solidFill>
                <a:srgbClr val="FFC000"/>
              </a:solidFill>
            </a:endParaRPr>
          </a:p>
        </p:txBody>
      </p:sp>
      <p:pic>
        <p:nvPicPr>
          <p:cNvPr id="4" name="Picture 3"/>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802187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4800" dirty="0" smtClean="0">
                <a:solidFill>
                  <a:srgbClr val="FFC000"/>
                </a:solidFill>
              </a:rPr>
              <a:t>Romani </a:t>
            </a:r>
            <a:r>
              <a:rPr lang="en-US" sz="4800" dirty="0" err="1" smtClean="0">
                <a:solidFill>
                  <a:srgbClr val="FFC000"/>
                </a:solidFill>
              </a:rPr>
              <a:t>fugerunt</a:t>
            </a:r>
            <a:r>
              <a:rPr lang="en-US" sz="4800" dirty="0" smtClean="0">
                <a:solidFill>
                  <a:srgbClr val="FFC000"/>
                </a:solidFill>
              </a:rPr>
              <a:t> </a:t>
            </a:r>
          </a:p>
          <a:p>
            <a:endParaRPr lang="en-US" sz="4800" dirty="0"/>
          </a:p>
          <a:p>
            <a:r>
              <a:rPr lang="en-US" sz="4800" dirty="0" err="1">
                <a:solidFill>
                  <a:srgbClr val="FFC000"/>
                </a:solidFill>
              </a:rPr>
              <a:t>u</a:t>
            </a:r>
            <a:r>
              <a:rPr lang="en-US" sz="4800" dirty="0" err="1" smtClean="0">
                <a:solidFill>
                  <a:srgbClr val="FFC000"/>
                </a:solidFill>
              </a:rPr>
              <a:t>rbe</a:t>
            </a:r>
            <a:r>
              <a:rPr lang="en-US" sz="4800" dirty="0" smtClean="0">
                <a:solidFill>
                  <a:srgbClr val="FFC000"/>
                </a:solidFill>
              </a:rPr>
              <a:t> </a:t>
            </a:r>
            <a:r>
              <a:rPr lang="en-US" sz="4800" dirty="0" err="1" smtClean="0">
                <a:solidFill>
                  <a:srgbClr val="FFC000"/>
                </a:solidFill>
              </a:rPr>
              <a:t>capta</a:t>
            </a:r>
            <a:r>
              <a:rPr lang="en-US" sz="4800" dirty="0" smtClean="0">
                <a:solidFill>
                  <a:srgbClr val="FFC000"/>
                </a:solidFill>
              </a:rPr>
              <a:t>, Romani </a:t>
            </a:r>
            <a:r>
              <a:rPr lang="en-US" sz="4800" dirty="0" err="1" smtClean="0">
                <a:solidFill>
                  <a:srgbClr val="FFC000"/>
                </a:solidFill>
              </a:rPr>
              <a:t>fugerunt</a:t>
            </a:r>
            <a:endParaRPr lang="en-US" sz="4800" dirty="0" smtClean="0">
              <a:solidFill>
                <a:srgbClr val="FFC000"/>
              </a:solidFill>
            </a:endParaRPr>
          </a:p>
          <a:p>
            <a:r>
              <a:rPr lang="en-US" sz="4800" dirty="0"/>
              <a:t>w</a:t>
            </a:r>
            <a:r>
              <a:rPr lang="en-US" sz="4800" dirty="0" smtClean="0"/>
              <a:t>ith </a:t>
            </a:r>
            <a:r>
              <a:rPr lang="en-US" sz="4800" dirty="0"/>
              <a:t>the city having been captured, the Romans fled</a:t>
            </a:r>
            <a:r>
              <a:rPr lang="en-US" sz="4800" dirty="0" smtClean="0"/>
              <a:t>.</a:t>
            </a:r>
          </a:p>
        </p:txBody>
      </p:sp>
      <p:pic>
        <p:nvPicPr>
          <p:cNvPr id="5" name="Picture 4"/>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993814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endParaRPr lang="en-US" dirty="0" smtClean="0"/>
          </a:p>
          <a:p>
            <a:r>
              <a:rPr lang="en-US" dirty="0" err="1">
                <a:solidFill>
                  <a:srgbClr val="FFC000"/>
                </a:solidFill>
              </a:rPr>
              <a:t>u</a:t>
            </a:r>
            <a:r>
              <a:rPr lang="en-US" dirty="0" err="1" smtClean="0">
                <a:solidFill>
                  <a:srgbClr val="FFC000"/>
                </a:solidFill>
              </a:rPr>
              <a:t>rbe</a:t>
            </a:r>
            <a:r>
              <a:rPr lang="en-US" dirty="0" smtClean="0">
                <a:solidFill>
                  <a:srgbClr val="FFC000"/>
                </a:solidFill>
              </a:rPr>
              <a:t> </a:t>
            </a:r>
            <a:r>
              <a:rPr lang="en-US" dirty="0" err="1" smtClean="0">
                <a:solidFill>
                  <a:srgbClr val="FFC000"/>
                </a:solidFill>
              </a:rPr>
              <a:t>capta</a:t>
            </a:r>
            <a:r>
              <a:rPr lang="en-US" dirty="0" smtClean="0">
                <a:solidFill>
                  <a:srgbClr val="FFC000"/>
                </a:solidFill>
              </a:rPr>
              <a:t>, Romani </a:t>
            </a:r>
            <a:r>
              <a:rPr lang="en-US" dirty="0" err="1" smtClean="0">
                <a:solidFill>
                  <a:srgbClr val="FFC000"/>
                </a:solidFill>
              </a:rPr>
              <a:t>fugerunt</a:t>
            </a:r>
            <a:endParaRPr lang="en-US" dirty="0" smtClean="0">
              <a:solidFill>
                <a:srgbClr val="FFC000"/>
              </a:solidFill>
            </a:endParaRPr>
          </a:p>
          <a:p>
            <a:endParaRPr lang="en-US" dirty="0"/>
          </a:p>
          <a:p>
            <a:r>
              <a:rPr lang="en-US" dirty="0" smtClean="0"/>
              <a:t>“</a:t>
            </a:r>
            <a:r>
              <a:rPr lang="en-US" dirty="0"/>
              <a:t>When the city had been </a:t>
            </a:r>
            <a:r>
              <a:rPr lang="en-US" dirty="0" smtClean="0"/>
              <a:t>captured</a:t>
            </a:r>
            <a:r>
              <a:rPr lang="is-IS" dirty="0" smtClean="0"/>
              <a:t>…</a:t>
            </a:r>
            <a:r>
              <a:rPr lang="en-US" dirty="0" smtClean="0"/>
              <a:t>” </a:t>
            </a:r>
            <a:r>
              <a:rPr lang="en-US" dirty="0"/>
              <a:t>or </a:t>
            </a:r>
            <a:endParaRPr lang="en-US" dirty="0" smtClean="0"/>
          </a:p>
          <a:p>
            <a:r>
              <a:rPr lang="en-US" dirty="0" smtClean="0"/>
              <a:t>“</a:t>
            </a:r>
            <a:r>
              <a:rPr lang="en-US" dirty="0"/>
              <a:t>After the city had been </a:t>
            </a:r>
            <a:r>
              <a:rPr lang="en-US" dirty="0" smtClean="0"/>
              <a:t>captured</a:t>
            </a:r>
            <a:r>
              <a:rPr lang="is-IS" dirty="0" smtClean="0"/>
              <a:t>…</a:t>
            </a:r>
            <a:r>
              <a:rPr lang="en-US" dirty="0" smtClean="0"/>
              <a:t>”</a:t>
            </a:r>
          </a:p>
          <a:p>
            <a:r>
              <a:rPr lang="en-US" dirty="0" smtClean="0"/>
              <a:t>or </a:t>
            </a:r>
          </a:p>
          <a:p>
            <a:r>
              <a:rPr lang="en-US" dirty="0" smtClean="0"/>
              <a:t>“Since the city had been captured...”</a:t>
            </a:r>
            <a:endParaRPr lang="en-US" dirty="0"/>
          </a:p>
          <a:p>
            <a:endParaRPr lang="en-US" dirty="0"/>
          </a:p>
        </p:txBody>
      </p:sp>
      <p:pic>
        <p:nvPicPr>
          <p:cNvPr id="5" name="Picture 4"/>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20105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err="1">
                <a:solidFill>
                  <a:srgbClr val="FFC000"/>
                </a:solidFill>
              </a:rPr>
              <a:t>mure</a:t>
            </a:r>
            <a:r>
              <a:rPr lang="en-US" sz="4000" dirty="0">
                <a:solidFill>
                  <a:srgbClr val="FFC000"/>
                </a:solidFill>
              </a:rPr>
              <a:t> </a:t>
            </a:r>
            <a:r>
              <a:rPr lang="en-US" sz="4000" dirty="0" err="1">
                <a:solidFill>
                  <a:srgbClr val="FFC000"/>
                </a:solidFill>
              </a:rPr>
              <a:t>viso</a:t>
            </a:r>
            <a:r>
              <a:rPr lang="en-US" sz="4000" dirty="0">
                <a:solidFill>
                  <a:srgbClr val="FFC000"/>
                </a:solidFill>
              </a:rPr>
              <a:t> </a:t>
            </a:r>
            <a:r>
              <a:rPr lang="is-IS" sz="4000" dirty="0" smtClean="0">
                <a:solidFill>
                  <a:srgbClr val="FFC000"/>
                </a:solidFill>
              </a:rPr>
              <a:t>…</a:t>
            </a:r>
            <a:endParaRPr lang="en-US" sz="4000" dirty="0" smtClean="0">
              <a:solidFill>
                <a:srgbClr val="FFC000"/>
              </a:solidFill>
            </a:endParaRPr>
          </a:p>
          <a:p>
            <a:r>
              <a:rPr lang="en-US" sz="4000" dirty="0" smtClean="0"/>
              <a:t>with the mouse having been seen </a:t>
            </a:r>
            <a:r>
              <a:rPr lang="is-IS" sz="4000" dirty="0" smtClean="0"/>
              <a:t>…</a:t>
            </a:r>
            <a:endParaRPr lang="en-US" sz="4000" dirty="0" smtClean="0"/>
          </a:p>
          <a:p>
            <a:r>
              <a:rPr lang="en-US" sz="4000" dirty="0" smtClean="0"/>
              <a:t>When the mouse had been seen </a:t>
            </a:r>
            <a:r>
              <a:rPr lang="is-IS" sz="4000" dirty="0" smtClean="0"/>
              <a:t>…</a:t>
            </a:r>
            <a:endParaRPr lang="en-US" sz="4000" dirty="0"/>
          </a:p>
          <a:p>
            <a:endParaRPr lang="en-US" dirty="0"/>
          </a:p>
        </p:txBody>
      </p:sp>
      <p:pic>
        <p:nvPicPr>
          <p:cNvPr id="4" name="Picture 3"/>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84172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err="1">
                <a:solidFill>
                  <a:srgbClr val="FFC000"/>
                </a:solidFill>
              </a:rPr>
              <a:t>clamore</a:t>
            </a:r>
            <a:r>
              <a:rPr lang="en-US" sz="4000" dirty="0">
                <a:solidFill>
                  <a:srgbClr val="FFC000"/>
                </a:solidFill>
              </a:rPr>
              <a:t> </a:t>
            </a:r>
            <a:r>
              <a:rPr lang="en-US" sz="4000" dirty="0" err="1" smtClean="0">
                <a:solidFill>
                  <a:srgbClr val="FFC000"/>
                </a:solidFill>
              </a:rPr>
              <a:t>audito</a:t>
            </a:r>
            <a:r>
              <a:rPr lang="en-US" sz="4000" dirty="0" smtClean="0">
                <a:solidFill>
                  <a:srgbClr val="FFC000"/>
                </a:solidFill>
              </a:rPr>
              <a:t> </a:t>
            </a:r>
            <a:r>
              <a:rPr lang="is-IS" sz="4000" dirty="0" smtClean="0">
                <a:solidFill>
                  <a:srgbClr val="FFC000"/>
                </a:solidFill>
              </a:rPr>
              <a:t>…</a:t>
            </a:r>
            <a:endParaRPr lang="en-US" sz="4000" dirty="0" smtClean="0">
              <a:solidFill>
                <a:srgbClr val="FFC000"/>
              </a:solidFill>
            </a:endParaRPr>
          </a:p>
          <a:p>
            <a:r>
              <a:rPr lang="en-US" sz="4000" dirty="0" smtClean="0"/>
              <a:t>With the shout having been heard </a:t>
            </a:r>
            <a:r>
              <a:rPr lang="is-IS" sz="4000" dirty="0" smtClean="0"/>
              <a:t>…</a:t>
            </a:r>
            <a:endParaRPr lang="en-US" sz="4000" dirty="0" smtClean="0"/>
          </a:p>
          <a:p>
            <a:r>
              <a:rPr lang="en-US" sz="4000" dirty="0" smtClean="0"/>
              <a:t>When the shout had been heard </a:t>
            </a:r>
            <a:r>
              <a:rPr lang="is-IS" sz="4000" dirty="0" smtClean="0"/>
              <a:t>…</a:t>
            </a:r>
            <a:endParaRPr lang="en-US" sz="4000" dirty="0"/>
          </a:p>
          <a:p>
            <a:endParaRPr lang="en-US" dirty="0"/>
          </a:p>
        </p:txBody>
      </p:sp>
      <p:pic>
        <p:nvPicPr>
          <p:cNvPr id="4" name="Picture 3"/>
          <p:cNvPicPr>
            <a:picLocks noChangeAspect="1"/>
          </p:cNvPicPr>
          <p:nvPr/>
        </p:nvPicPr>
        <p:blipFill>
          <a:blip r:embed="rId2"/>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65827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000" dirty="0" err="1">
                <a:solidFill>
                  <a:srgbClr val="FFC000"/>
                </a:solidFill>
              </a:rPr>
              <a:t>hostibus</a:t>
            </a:r>
            <a:r>
              <a:rPr lang="en-US" sz="4000" dirty="0">
                <a:solidFill>
                  <a:srgbClr val="FFC000"/>
                </a:solidFill>
              </a:rPr>
              <a:t> </a:t>
            </a:r>
            <a:r>
              <a:rPr lang="en-US" sz="4000" dirty="0" err="1" smtClean="0">
                <a:solidFill>
                  <a:srgbClr val="FFC000"/>
                </a:solidFill>
              </a:rPr>
              <a:t>victis</a:t>
            </a:r>
            <a:r>
              <a:rPr lang="en-US" sz="4000" dirty="0" smtClean="0">
                <a:solidFill>
                  <a:srgbClr val="FFC000"/>
                </a:solidFill>
              </a:rPr>
              <a:t> </a:t>
            </a:r>
            <a:r>
              <a:rPr lang="is-IS" sz="4000" dirty="0" smtClean="0">
                <a:solidFill>
                  <a:srgbClr val="FFC000"/>
                </a:solidFill>
              </a:rPr>
              <a:t>…</a:t>
            </a:r>
            <a:endParaRPr lang="en-US" sz="4000" dirty="0" smtClean="0">
              <a:solidFill>
                <a:srgbClr val="FFC000"/>
              </a:solidFill>
            </a:endParaRPr>
          </a:p>
          <a:p>
            <a:r>
              <a:rPr lang="en-US" sz="4000" dirty="0" smtClean="0"/>
              <a:t>With the enemy having been conquered </a:t>
            </a:r>
            <a:r>
              <a:rPr lang="is-IS" sz="4000" dirty="0" smtClean="0"/>
              <a:t>…</a:t>
            </a:r>
            <a:endParaRPr lang="en-US" sz="4000" dirty="0" smtClean="0"/>
          </a:p>
          <a:p>
            <a:r>
              <a:rPr lang="en-US" sz="4000" dirty="0" smtClean="0"/>
              <a:t>When the enemy had been conquered </a:t>
            </a:r>
            <a:r>
              <a:rPr lang="is-IS" sz="4000" dirty="0" smtClean="0"/>
              <a:t>…</a:t>
            </a:r>
            <a:endParaRPr lang="en-US" sz="4000" dirty="0"/>
          </a:p>
          <a:p>
            <a:endParaRPr lang="en-US" dirty="0"/>
          </a:p>
        </p:txBody>
      </p:sp>
      <p:pic>
        <p:nvPicPr>
          <p:cNvPr id="4" name="Picture 3"/>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54357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solidFill>
              <a:schemeClr val="accent1"/>
            </a:solidFill>
          </a:ln>
        </p:spPr>
        <p:txBody>
          <a:bodyPr/>
          <a:lstStyle/>
          <a:p>
            <a:r>
              <a:rPr lang="en-US" dirty="0" err="1">
                <a:solidFill>
                  <a:srgbClr val="FFC000"/>
                </a:solidFill>
              </a:rPr>
              <a:t>magno</a:t>
            </a:r>
            <a:r>
              <a:rPr lang="en-US" dirty="0">
                <a:solidFill>
                  <a:srgbClr val="FFC000"/>
                </a:solidFill>
              </a:rPr>
              <a:t> </a:t>
            </a:r>
            <a:r>
              <a:rPr lang="en-US" dirty="0" err="1">
                <a:solidFill>
                  <a:srgbClr val="FFFF00"/>
                </a:solidFill>
              </a:rPr>
              <a:t>mure</a:t>
            </a:r>
            <a:r>
              <a:rPr lang="en-US" dirty="0">
                <a:solidFill>
                  <a:srgbClr val="FFC000"/>
                </a:solidFill>
              </a:rPr>
              <a:t> in </a:t>
            </a:r>
            <a:r>
              <a:rPr lang="en-US" dirty="0" err="1">
                <a:solidFill>
                  <a:srgbClr val="FFC000"/>
                </a:solidFill>
              </a:rPr>
              <a:t>mensa</a:t>
            </a:r>
            <a:r>
              <a:rPr lang="en-US" dirty="0">
                <a:solidFill>
                  <a:srgbClr val="FFC000"/>
                </a:solidFill>
              </a:rPr>
              <a:t> </a:t>
            </a:r>
            <a:r>
              <a:rPr lang="en-US" dirty="0" err="1">
                <a:solidFill>
                  <a:srgbClr val="FFFF00"/>
                </a:solidFill>
              </a:rPr>
              <a:t>viso</a:t>
            </a:r>
            <a:r>
              <a:rPr lang="en-US" dirty="0">
                <a:solidFill>
                  <a:srgbClr val="FFC000"/>
                </a:solidFill>
              </a:rPr>
              <a:t>, </a:t>
            </a:r>
            <a:r>
              <a:rPr lang="en-US" dirty="0" err="1">
                <a:solidFill>
                  <a:srgbClr val="FFC000"/>
                </a:solidFill>
              </a:rPr>
              <a:t>pueri</a:t>
            </a:r>
            <a:r>
              <a:rPr lang="en-US" dirty="0">
                <a:solidFill>
                  <a:srgbClr val="FFC000"/>
                </a:solidFill>
              </a:rPr>
              <a:t> </a:t>
            </a:r>
            <a:r>
              <a:rPr lang="en-US" dirty="0" err="1" smtClean="0">
                <a:solidFill>
                  <a:srgbClr val="FFC000"/>
                </a:solidFill>
              </a:rPr>
              <a:t>exclamaverunt</a:t>
            </a:r>
            <a:endParaRPr lang="en-US" dirty="0" smtClean="0">
              <a:solidFill>
                <a:srgbClr val="FFC000"/>
              </a:solidFill>
            </a:endParaRPr>
          </a:p>
          <a:p>
            <a:endParaRPr lang="en-US" dirty="0"/>
          </a:p>
          <a:p>
            <a:r>
              <a:rPr lang="en-US" dirty="0" smtClean="0"/>
              <a:t>When a big mouse had been seen on the table, the children shouted out</a:t>
            </a:r>
            <a:endParaRPr lang="en-US" dirty="0"/>
          </a:p>
        </p:txBody>
      </p:sp>
      <p:pic>
        <p:nvPicPr>
          <p:cNvPr id="5" name="Picture 4"/>
          <p:cNvPicPr>
            <a:picLocks noChangeAspect="1"/>
          </p:cNvPicPr>
          <p:nvPr/>
        </p:nvPicPr>
        <p:blipFill>
          <a:blip r:embed="rId3"/>
          <a:stretch>
            <a:fillRect/>
          </a:stretch>
        </p:blipFill>
        <p:spPr>
          <a:xfrm>
            <a:off x="7543800" y="4926965"/>
            <a:ext cx="1397000" cy="1397000"/>
          </a:xfrm>
          <a:prstGeom prst="rect">
            <a:avLst/>
          </a:prstGeom>
        </p:spPr>
      </p:pic>
    </p:spTree>
    <p:extLst>
      <p:ext uri="{BB962C8B-B14F-4D97-AF65-F5344CB8AC3E}">
        <p14:creationId xmlns:p14="http://schemas.microsoft.com/office/powerpoint/2010/main" val="105903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891</Words>
  <Application>Microsoft Macintosh PowerPoint</Application>
  <PresentationFormat>On-screen Show (4:3)</PresentationFormat>
  <Paragraphs>117</Paragraphs>
  <Slides>15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Segoe Print</vt:lpstr>
      <vt:lpstr>Office Theme</vt:lpstr>
      <vt:lpstr>Teaching the  Ablative Absolute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www.brainybetty.com</dc:creator>
  <cp:lastModifiedBy>Hannah Murray</cp:lastModifiedBy>
  <cp:revision>28</cp:revision>
  <dcterms:created xsi:type="dcterms:W3CDTF">2012-07-05T13:18:19Z</dcterms:created>
  <dcterms:modified xsi:type="dcterms:W3CDTF">2016-11-12T07:55:36Z</dcterms:modified>
</cp:coreProperties>
</file>